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43"/>
  </p:notesMasterIdLst>
  <p:sldIdLst>
    <p:sldId id="281" r:id="rId2"/>
    <p:sldId id="266" r:id="rId3"/>
    <p:sldId id="321" r:id="rId4"/>
    <p:sldId id="350" r:id="rId5"/>
    <p:sldId id="401" r:id="rId6"/>
    <p:sldId id="395" r:id="rId7"/>
    <p:sldId id="397" r:id="rId8"/>
    <p:sldId id="398" r:id="rId9"/>
    <p:sldId id="399" r:id="rId10"/>
    <p:sldId id="400" r:id="rId11"/>
    <p:sldId id="354" r:id="rId12"/>
    <p:sldId id="403" r:id="rId13"/>
    <p:sldId id="405" r:id="rId14"/>
    <p:sldId id="406" r:id="rId15"/>
    <p:sldId id="402" r:id="rId16"/>
    <p:sldId id="372" r:id="rId17"/>
    <p:sldId id="373" r:id="rId18"/>
    <p:sldId id="374" r:id="rId19"/>
    <p:sldId id="375" r:id="rId20"/>
    <p:sldId id="371" r:id="rId21"/>
    <p:sldId id="355" r:id="rId22"/>
    <p:sldId id="376" r:id="rId23"/>
    <p:sldId id="377" r:id="rId24"/>
    <p:sldId id="378" r:id="rId25"/>
    <p:sldId id="379" r:id="rId26"/>
    <p:sldId id="380" r:id="rId27"/>
    <p:sldId id="381" r:id="rId28"/>
    <p:sldId id="382" r:id="rId29"/>
    <p:sldId id="383" r:id="rId30"/>
    <p:sldId id="384" r:id="rId31"/>
    <p:sldId id="385" r:id="rId32"/>
    <p:sldId id="386" r:id="rId33"/>
    <p:sldId id="387" r:id="rId34"/>
    <p:sldId id="276" r:id="rId35"/>
    <p:sldId id="388" r:id="rId36"/>
    <p:sldId id="390" r:id="rId37"/>
    <p:sldId id="391" r:id="rId38"/>
    <p:sldId id="392" r:id="rId39"/>
    <p:sldId id="393" r:id="rId40"/>
    <p:sldId id="394" r:id="rId41"/>
    <p:sldId id="274" r:id="rId42"/>
  </p:sldIdLst>
  <p:sldSz cx="12192000" cy="6858000"/>
  <p:notesSz cx="6858000" cy="9144000"/>
  <p:embeddedFontLst>
    <p:embeddedFont>
      <p:font typeface="迷你简幼线" panose="02010600030101010101" charset="-122"/>
      <p:regular r:id="rId44"/>
    </p:embeddedFont>
    <p:embeddedFont>
      <p:font typeface="Agency FB" panose="020B0503020202020204" pitchFamily="34" charset="0"/>
      <p:regular r:id="rId45"/>
      <p:bold r:id="rId46"/>
    </p:embeddedFont>
    <p:embeddedFont>
      <p:font typeface="BankGothic Lt BT" panose="020B0607020203060204"/>
      <p:regular r:id="rId47"/>
    </p:embeddedFont>
    <p:embeddedFont>
      <p:font typeface="Calibri" panose="020F0502020204030204" pitchFamily="34" charset="0"/>
      <p:regular r:id="rId48"/>
      <p:bold r:id="rId49"/>
      <p:italic r:id="rId50"/>
      <p:boldItalic r:id="rId51"/>
    </p:embeddedFont>
  </p:embeddedFontLst>
  <p:custDataLst>
    <p:tags r:id="rId52"/>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6536" autoAdjust="0"/>
  </p:normalViewPr>
  <p:slideViewPr>
    <p:cSldViewPr>
      <p:cViewPr varScale="1">
        <p:scale>
          <a:sx n="69" d="100"/>
          <a:sy n="69" d="100"/>
        </p:scale>
        <p:origin x="60" y="198"/>
      </p:cViewPr>
      <p:guideLst>
        <p:guide orient="horz" pos="2160"/>
        <p:guide pos="384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4.fntdata"/><Relationship Id="rId50" Type="http://schemas.openxmlformats.org/officeDocument/2006/relationships/font" Target="fonts/font7.fntdata"/><Relationship Id="rId55"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2.fntdata"/><Relationship Id="rId53"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fntdata"/><Relationship Id="rId52"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font" Target="fonts/font5.fntdata"/><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8.fntdata"/><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15ED1EF-CE0C-4F5B-8D56-F992AB1193E6}" type="datetimeFigureOut">
              <a:rPr lang="zh-CN" altLang="en-US" smtClean="0"/>
              <a:t>2020/10/20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E87B793-DD03-4969-BEA8-291742079853}" type="slidenum">
              <a:rPr lang="zh-CN" altLang="en-US" smtClean="0"/>
              <a:t>‹#›</a:t>
            </a:fld>
            <a:endParaRPr lang="zh-CN" altLang="en-US"/>
          </a:p>
        </p:txBody>
      </p:sp>
    </p:spTree>
    <p:extLst>
      <p:ext uri="{BB962C8B-B14F-4D97-AF65-F5344CB8AC3E}">
        <p14:creationId xmlns:p14="http://schemas.microsoft.com/office/powerpoint/2010/main" val="13061088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E87B793-DD03-4969-BEA8-291742079853}" type="slidenum">
              <a:rPr lang="zh-CN" altLang="en-US" smtClean="0"/>
              <a:t>1</a:t>
            </a:fld>
            <a:endParaRPr lang="zh-CN" altLang="en-US"/>
          </a:p>
        </p:txBody>
      </p:sp>
    </p:spTree>
    <p:extLst>
      <p:ext uri="{BB962C8B-B14F-4D97-AF65-F5344CB8AC3E}">
        <p14:creationId xmlns:p14="http://schemas.microsoft.com/office/powerpoint/2010/main" val="17967964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E87B793-DD03-4969-BEA8-291742079853}" type="slidenum">
              <a:rPr lang="zh-CN" altLang="en-US" smtClean="0"/>
              <a:t>10</a:t>
            </a:fld>
            <a:endParaRPr lang="zh-CN" altLang="en-US"/>
          </a:p>
        </p:txBody>
      </p:sp>
    </p:spTree>
    <p:extLst>
      <p:ext uri="{BB962C8B-B14F-4D97-AF65-F5344CB8AC3E}">
        <p14:creationId xmlns:p14="http://schemas.microsoft.com/office/powerpoint/2010/main" val="9375510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E87B793-DD03-4969-BEA8-291742079853}" type="slidenum">
              <a:rPr lang="zh-CN" altLang="en-US" smtClean="0"/>
              <a:t>11</a:t>
            </a:fld>
            <a:endParaRPr lang="zh-CN" altLang="en-US"/>
          </a:p>
        </p:txBody>
      </p:sp>
    </p:spTree>
    <p:extLst>
      <p:ext uri="{BB962C8B-B14F-4D97-AF65-F5344CB8AC3E}">
        <p14:creationId xmlns:p14="http://schemas.microsoft.com/office/powerpoint/2010/main" val="22944743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E87B793-DD03-4969-BEA8-291742079853}" type="slidenum">
              <a:rPr lang="zh-CN" altLang="en-US" smtClean="0"/>
              <a:t>12</a:t>
            </a:fld>
            <a:endParaRPr lang="zh-CN" altLang="en-US"/>
          </a:p>
        </p:txBody>
      </p:sp>
    </p:spTree>
    <p:extLst>
      <p:ext uri="{BB962C8B-B14F-4D97-AF65-F5344CB8AC3E}">
        <p14:creationId xmlns:p14="http://schemas.microsoft.com/office/powerpoint/2010/main" val="33291262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E87B793-DD03-4969-BEA8-291742079853}" type="slidenum">
              <a:rPr lang="zh-CN" altLang="en-US" smtClean="0"/>
              <a:t>13</a:t>
            </a:fld>
            <a:endParaRPr lang="zh-CN" altLang="en-US"/>
          </a:p>
        </p:txBody>
      </p:sp>
    </p:spTree>
    <p:extLst>
      <p:ext uri="{BB962C8B-B14F-4D97-AF65-F5344CB8AC3E}">
        <p14:creationId xmlns:p14="http://schemas.microsoft.com/office/powerpoint/2010/main" val="42685254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E87B793-DD03-4969-BEA8-291742079853}" type="slidenum">
              <a:rPr lang="zh-CN" altLang="en-US" smtClean="0"/>
              <a:t>14</a:t>
            </a:fld>
            <a:endParaRPr lang="zh-CN" altLang="en-US"/>
          </a:p>
        </p:txBody>
      </p:sp>
    </p:spTree>
    <p:extLst>
      <p:ext uri="{BB962C8B-B14F-4D97-AF65-F5344CB8AC3E}">
        <p14:creationId xmlns:p14="http://schemas.microsoft.com/office/powerpoint/2010/main" val="23168299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E87B793-DD03-4969-BEA8-291742079853}" type="slidenum">
              <a:rPr lang="zh-CN" altLang="en-US" smtClean="0"/>
              <a:t>15</a:t>
            </a:fld>
            <a:endParaRPr lang="zh-CN" altLang="en-US"/>
          </a:p>
        </p:txBody>
      </p:sp>
    </p:spTree>
    <p:extLst>
      <p:ext uri="{BB962C8B-B14F-4D97-AF65-F5344CB8AC3E}">
        <p14:creationId xmlns:p14="http://schemas.microsoft.com/office/powerpoint/2010/main" val="41144337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E87B793-DD03-4969-BEA8-291742079853}" type="slidenum">
              <a:rPr lang="zh-CN" altLang="en-US" smtClean="0"/>
              <a:t>16</a:t>
            </a:fld>
            <a:endParaRPr lang="zh-CN" altLang="en-US"/>
          </a:p>
        </p:txBody>
      </p:sp>
    </p:spTree>
    <p:extLst>
      <p:ext uri="{BB962C8B-B14F-4D97-AF65-F5344CB8AC3E}">
        <p14:creationId xmlns:p14="http://schemas.microsoft.com/office/powerpoint/2010/main" val="16812099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E87B793-DD03-4969-BEA8-291742079853}" type="slidenum">
              <a:rPr lang="zh-CN" altLang="en-US" smtClean="0"/>
              <a:t>17</a:t>
            </a:fld>
            <a:endParaRPr lang="zh-CN" altLang="en-US"/>
          </a:p>
        </p:txBody>
      </p:sp>
    </p:spTree>
    <p:extLst>
      <p:ext uri="{BB962C8B-B14F-4D97-AF65-F5344CB8AC3E}">
        <p14:creationId xmlns:p14="http://schemas.microsoft.com/office/powerpoint/2010/main" val="295555269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E87B793-DD03-4969-BEA8-291742079853}" type="slidenum">
              <a:rPr lang="zh-CN" altLang="en-US" smtClean="0"/>
              <a:t>18</a:t>
            </a:fld>
            <a:endParaRPr lang="zh-CN" altLang="en-US"/>
          </a:p>
        </p:txBody>
      </p:sp>
    </p:spTree>
    <p:extLst>
      <p:ext uri="{BB962C8B-B14F-4D97-AF65-F5344CB8AC3E}">
        <p14:creationId xmlns:p14="http://schemas.microsoft.com/office/powerpoint/2010/main" val="13025776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E87B793-DD03-4969-BEA8-291742079853}" type="slidenum">
              <a:rPr lang="zh-CN" altLang="en-US" smtClean="0"/>
              <a:t>19</a:t>
            </a:fld>
            <a:endParaRPr lang="zh-CN" altLang="en-US"/>
          </a:p>
        </p:txBody>
      </p:sp>
    </p:spTree>
    <p:extLst>
      <p:ext uri="{BB962C8B-B14F-4D97-AF65-F5344CB8AC3E}">
        <p14:creationId xmlns:p14="http://schemas.microsoft.com/office/powerpoint/2010/main" val="26367314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E87B793-DD03-4969-BEA8-291742079853}" type="slidenum">
              <a:rPr lang="zh-CN" altLang="en-US" smtClean="0"/>
              <a:t>2</a:t>
            </a:fld>
            <a:endParaRPr lang="zh-CN" altLang="en-US"/>
          </a:p>
        </p:txBody>
      </p:sp>
    </p:spTree>
    <p:extLst>
      <p:ext uri="{BB962C8B-B14F-4D97-AF65-F5344CB8AC3E}">
        <p14:creationId xmlns:p14="http://schemas.microsoft.com/office/powerpoint/2010/main" val="41664854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E87B793-DD03-4969-BEA8-291742079853}" type="slidenum">
              <a:rPr lang="zh-CN" altLang="en-US" smtClean="0"/>
              <a:t>20</a:t>
            </a:fld>
            <a:endParaRPr lang="zh-CN" altLang="en-US"/>
          </a:p>
        </p:txBody>
      </p:sp>
    </p:spTree>
    <p:extLst>
      <p:ext uri="{BB962C8B-B14F-4D97-AF65-F5344CB8AC3E}">
        <p14:creationId xmlns:p14="http://schemas.microsoft.com/office/powerpoint/2010/main" val="13245864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E87B793-DD03-4969-BEA8-291742079853}" type="slidenum">
              <a:rPr lang="zh-CN" altLang="en-US" smtClean="0"/>
              <a:t>21</a:t>
            </a:fld>
            <a:endParaRPr lang="zh-CN" altLang="en-US"/>
          </a:p>
        </p:txBody>
      </p:sp>
    </p:spTree>
    <p:extLst>
      <p:ext uri="{BB962C8B-B14F-4D97-AF65-F5344CB8AC3E}">
        <p14:creationId xmlns:p14="http://schemas.microsoft.com/office/powerpoint/2010/main" val="6896029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E87B793-DD03-4969-BEA8-291742079853}" type="slidenum">
              <a:rPr lang="zh-CN" altLang="en-US" smtClean="0"/>
              <a:t>22</a:t>
            </a:fld>
            <a:endParaRPr lang="zh-CN" altLang="en-US"/>
          </a:p>
        </p:txBody>
      </p:sp>
    </p:spTree>
    <p:extLst>
      <p:ext uri="{BB962C8B-B14F-4D97-AF65-F5344CB8AC3E}">
        <p14:creationId xmlns:p14="http://schemas.microsoft.com/office/powerpoint/2010/main" val="323404293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E87B793-DD03-4969-BEA8-291742079853}" type="slidenum">
              <a:rPr lang="zh-CN" altLang="en-US" smtClean="0"/>
              <a:t>23</a:t>
            </a:fld>
            <a:endParaRPr lang="zh-CN" altLang="en-US"/>
          </a:p>
        </p:txBody>
      </p:sp>
    </p:spTree>
    <p:extLst>
      <p:ext uri="{BB962C8B-B14F-4D97-AF65-F5344CB8AC3E}">
        <p14:creationId xmlns:p14="http://schemas.microsoft.com/office/powerpoint/2010/main" val="37878684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E87B793-DD03-4969-BEA8-291742079853}" type="slidenum">
              <a:rPr lang="zh-CN" altLang="en-US" smtClean="0"/>
              <a:t>24</a:t>
            </a:fld>
            <a:endParaRPr lang="zh-CN" altLang="en-US"/>
          </a:p>
        </p:txBody>
      </p:sp>
    </p:spTree>
    <p:extLst>
      <p:ext uri="{BB962C8B-B14F-4D97-AF65-F5344CB8AC3E}">
        <p14:creationId xmlns:p14="http://schemas.microsoft.com/office/powerpoint/2010/main" val="147547751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E87B793-DD03-4969-BEA8-291742079853}" type="slidenum">
              <a:rPr lang="zh-CN" altLang="en-US" smtClean="0"/>
              <a:t>25</a:t>
            </a:fld>
            <a:endParaRPr lang="zh-CN" altLang="en-US"/>
          </a:p>
        </p:txBody>
      </p:sp>
    </p:spTree>
    <p:extLst>
      <p:ext uri="{BB962C8B-B14F-4D97-AF65-F5344CB8AC3E}">
        <p14:creationId xmlns:p14="http://schemas.microsoft.com/office/powerpoint/2010/main" val="320035072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E87B793-DD03-4969-BEA8-291742079853}" type="slidenum">
              <a:rPr lang="zh-CN" altLang="en-US" smtClean="0"/>
              <a:t>26</a:t>
            </a:fld>
            <a:endParaRPr lang="zh-CN" altLang="en-US"/>
          </a:p>
        </p:txBody>
      </p:sp>
    </p:spTree>
    <p:extLst>
      <p:ext uri="{BB962C8B-B14F-4D97-AF65-F5344CB8AC3E}">
        <p14:creationId xmlns:p14="http://schemas.microsoft.com/office/powerpoint/2010/main" val="232375205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E87B793-DD03-4969-BEA8-291742079853}" type="slidenum">
              <a:rPr lang="zh-CN" altLang="en-US" smtClean="0"/>
              <a:t>27</a:t>
            </a:fld>
            <a:endParaRPr lang="zh-CN" altLang="en-US"/>
          </a:p>
        </p:txBody>
      </p:sp>
    </p:spTree>
    <p:extLst>
      <p:ext uri="{BB962C8B-B14F-4D97-AF65-F5344CB8AC3E}">
        <p14:creationId xmlns:p14="http://schemas.microsoft.com/office/powerpoint/2010/main" val="38906169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E87B793-DD03-4969-BEA8-291742079853}" type="slidenum">
              <a:rPr lang="zh-CN" altLang="en-US" smtClean="0"/>
              <a:t>28</a:t>
            </a:fld>
            <a:endParaRPr lang="zh-CN" altLang="en-US"/>
          </a:p>
        </p:txBody>
      </p:sp>
    </p:spTree>
    <p:extLst>
      <p:ext uri="{BB962C8B-B14F-4D97-AF65-F5344CB8AC3E}">
        <p14:creationId xmlns:p14="http://schemas.microsoft.com/office/powerpoint/2010/main" val="272009682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E87B793-DD03-4969-BEA8-291742079853}" type="slidenum">
              <a:rPr lang="zh-CN" altLang="en-US" smtClean="0"/>
              <a:t>29</a:t>
            </a:fld>
            <a:endParaRPr lang="zh-CN" altLang="en-US"/>
          </a:p>
        </p:txBody>
      </p:sp>
    </p:spTree>
    <p:extLst>
      <p:ext uri="{BB962C8B-B14F-4D97-AF65-F5344CB8AC3E}">
        <p14:creationId xmlns:p14="http://schemas.microsoft.com/office/powerpoint/2010/main" val="33378413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E87B793-DD03-4969-BEA8-291742079853}" type="slidenum">
              <a:rPr lang="zh-CN" altLang="en-US" smtClean="0"/>
              <a:t>3</a:t>
            </a:fld>
            <a:endParaRPr lang="zh-CN" altLang="en-US"/>
          </a:p>
        </p:txBody>
      </p:sp>
    </p:spTree>
    <p:extLst>
      <p:ext uri="{BB962C8B-B14F-4D97-AF65-F5344CB8AC3E}">
        <p14:creationId xmlns:p14="http://schemas.microsoft.com/office/powerpoint/2010/main" val="176186295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E87B793-DD03-4969-BEA8-291742079853}" type="slidenum">
              <a:rPr lang="zh-CN" altLang="en-US" smtClean="0"/>
              <a:t>30</a:t>
            </a:fld>
            <a:endParaRPr lang="zh-CN" altLang="en-US"/>
          </a:p>
        </p:txBody>
      </p:sp>
    </p:spTree>
    <p:extLst>
      <p:ext uri="{BB962C8B-B14F-4D97-AF65-F5344CB8AC3E}">
        <p14:creationId xmlns:p14="http://schemas.microsoft.com/office/powerpoint/2010/main" val="120819398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E87B793-DD03-4969-BEA8-291742079853}" type="slidenum">
              <a:rPr lang="zh-CN" altLang="en-US" smtClean="0"/>
              <a:t>31</a:t>
            </a:fld>
            <a:endParaRPr lang="zh-CN" altLang="en-US"/>
          </a:p>
        </p:txBody>
      </p:sp>
    </p:spTree>
    <p:extLst>
      <p:ext uri="{BB962C8B-B14F-4D97-AF65-F5344CB8AC3E}">
        <p14:creationId xmlns:p14="http://schemas.microsoft.com/office/powerpoint/2010/main" val="283424288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E87B793-DD03-4969-BEA8-291742079853}" type="slidenum">
              <a:rPr lang="zh-CN" altLang="en-US" smtClean="0"/>
              <a:t>32</a:t>
            </a:fld>
            <a:endParaRPr lang="zh-CN" altLang="en-US"/>
          </a:p>
        </p:txBody>
      </p:sp>
    </p:spTree>
    <p:extLst>
      <p:ext uri="{BB962C8B-B14F-4D97-AF65-F5344CB8AC3E}">
        <p14:creationId xmlns:p14="http://schemas.microsoft.com/office/powerpoint/2010/main" val="351248677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E87B793-DD03-4969-BEA8-291742079853}" type="slidenum">
              <a:rPr lang="zh-CN" altLang="en-US" smtClean="0"/>
              <a:t>33</a:t>
            </a:fld>
            <a:endParaRPr lang="zh-CN" altLang="en-US"/>
          </a:p>
        </p:txBody>
      </p:sp>
    </p:spTree>
    <p:extLst>
      <p:ext uri="{BB962C8B-B14F-4D97-AF65-F5344CB8AC3E}">
        <p14:creationId xmlns:p14="http://schemas.microsoft.com/office/powerpoint/2010/main" val="267643820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E87B793-DD03-4969-BEA8-291742079853}" type="slidenum">
              <a:rPr lang="zh-CN" altLang="en-US" smtClean="0"/>
              <a:t>34</a:t>
            </a:fld>
            <a:endParaRPr lang="zh-CN" altLang="en-US"/>
          </a:p>
        </p:txBody>
      </p:sp>
    </p:spTree>
    <p:extLst>
      <p:ext uri="{BB962C8B-B14F-4D97-AF65-F5344CB8AC3E}">
        <p14:creationId xmlns:p14="http://schemas.microsoft.com/office/powerpoint/2010/main" val="153699264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E87B793-DD03-4969-BEA8-291742079853}" type="slidenum">
              <a:rPr lang="zh-CN" altLang="en-US" smtClean="0"/>
              <a:t>35</a:t>
            </a:fld>
            <a:endParaRPr lang="zh-CN" altLang="en-US"/>
          </a:p>
        </p:txBody>
      </p:sp>
    </p:spTree>
    <p:extLst>
      <p:ext uri="{BB962C8B-B14F-4D97-AF65-F5344CB8AC3E}">
        <p14:creationId xmlns:p14="http://schemas.microsoft.com/office/powerpoint/2010/main" val="266006475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E87B793-DD03-4969-BEA8-291742079853}" type="slidenum">
              <a:rPr lang="zh-CN" altLang="en-US" smtClean="0"/>
              <a:t>36</a:t>
            </a:fld>
            <a:endParaRPr lang="zh-CN" altLang="en-US"/>
          </a:p>
        </p:txBody>
      </p:sp>
    </p:spTree>
    <p:extLst>
      <p:ext uri="{BB962C8B-B14F-4D97-AF65-F5344CB8AC3E}">
        <p14:creationId xmlns:p14="http://schemas.microsoft.com/office/powerpoint/2010/main" val="265385682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E87B793-DD03-4969-BEA8-291742079853}" type="slidenum">
              <a:rPr lang="zh-CN" altLang="en-US" smtClean="0"/>
              <a:t>37</a:t>
            </a:fld>
            <a:endParaRPr lang="zh-CN" altLang="en-US"/>
          </a:p>
        </p:txBody>
      </p:sp>
    </p:spTree>
    <p:extLst>
      <p:ext uri="{BB962C8B-B14F-4D97-AF65-F5344CB8AC3E}">
        <p14:creationId xmlns:p14="http://schemas.microsoft.com/office/powerpoint/2010/main" val="90532583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E87B793-DD03-4969-BEA8-291742079853}" type="slidenum">
              <a:rPr lang="zh-CN" altLang="en-US" smtClean="0"/>
              <a:t>38</a:t>
            </a:fld>
            <a:endParaRPr lang="zh-CN" altLang="en-US"/>
          </a:p>
        </p:txBody>
      </p:sp>
    </p:spTree>
    <p:extLst>
      <p:ext uri="{BB962C8B-B14F-4D97-AF65-F5344CB8AC3E}">
        <p14:creationId xmlns:p14="http://schemas.microsoft.com/office/powerpoint/2010/main" val="90345469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E87B793-DD03-4969-BEA8-291742079853}" type="slidenum">
              <a:rPr lang="zh-CN" altLang="en-US" smtClean="0"/>
              <a:t>39</a:t>
            </a:fld>
            <a:endParaRPr lang="zh-CN" altLang="en-US"/>
          </a:p>
        </p:txBody>
      </p:sp>
    </p:spTree>
    <p:extLst>
      <p:ext uri="{BB962C8B-B14F-4D97-AF65-F5344CB8AC3E}">
        <p14:creationId xmlns:p14="http://schemas.microsoft.com/office/powerpoint/2010/main" val="20314664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E87B793-DD03-4969-BEA8-291742079853}" type="slidenum">
              <a:rPr lang="zh-CN" altLang="en-US" smtClean="0"/>
              <a:t>4</a:t>
            </a:fld>
            <a:endParaRPr lang="zh-CN" altLang="en-US"/>
          </a:p>
        </p:txBody>
      </p:sp>
    </p:spTree>
    <p:extLst>
      <p:ext uri="{BB962C8B-B14F-4D97-AF65-F5344CB8AC3E}">
        <p14:creationId xmlns:p14="http://schemas.microsoft.com/office/powerpoint/2010/main" val="24928978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E87B793-DD03-4969-BEA8-291742079853}" type="slidenum">
              <a:rPr lang="zh-CN" altLang="en-US" smtClean="0"/>
              <a:t>40</a:t>
            </a:fld>
            <a:endParaRPr lang="zh-CN" altLang="en-US"/>
          </a:p>
        </p:txBody>
      </p:sp>
    </p:spTree>
    <p:extLst>
      <p:ext uri="{BB962C8B-B14F-4D97-AF65-F5344CB8AC3E}">
        <p14:creationId xmlns:p14="http://schemas.microsoft.com/office/powerpoint/2010/main" val="12707672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E87B793-DD03-4969-BEA8-291742079853}" type="slidenum">
              <a:rPr lang="zh-CN" altLang="en-US" smtClean="0"/>
              <a:t>41</a:t>
            </a:fld>
            <a:endParaRPr lang="zh-CN" altLang="en-US"/>
          </a:p>
        </p:txBody>
      </p:sp>
    </p:spTree>
    <p:extLst>
      <p:ext uri="{BB962C8B-B14F-4D97-AF65-F5344CB8AC3E}">
        <p14:creationId xmlns:p14="http://schemas.microsoft.com/office/powerpoint/2010/main" val="16493915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E87B793-DD03-4969-BEA8-291742079853}" type="slidenum">
              <a:rPr lang="zh-CN" altLang="en-US" smtClean="0"/>
              <a:t>5</a:t>
            </a:fld>
            <a:endParaRPr lang="zh-CN" altLang="en-US"/>
          </a:p>
        </p:txBody>
      </p:sp>
    </p:spTree>
    <p:extLst>
      <p:ext uri="{BB962C8B-B14F-4D97-AF65-F5344CB8AC3E}">
        <p14:creationId xmlns:p14="http://schemas.microsoft.com/office/powerpoint/2010/main" val="24351304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E87B793-DD03-4969-BEA8-291742079853}" type="slidenum">
              <a:rPr lang="zh-CN" altLang="en-US" smtClean="0"/>
              <a:t>6</a:t>
            </a:fld>
            <a:endParaRPr lang="zh-CN" altLang="en-US"/>
          </a:p>
        </p:txBody>
      </p:sp>
    </p:spTree>
    <p:extLst>
      <p:ext uri="{BB962C8B-B14F-4D97-AF65-F5344CB8AC3E}">
        <p14:creationId xmlns:p14="http://schemas.microsoft.com/office/powerpoint/2010/main" val="348994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E87B793-DD03-4969-BEA8-291742079853}" type="slidenum">
              <a:rPr lang="zh-CN" altLang="en-US" smtClean="0"/>
              <a:t>7</a:t>
            </a:fld>
            <a:endParaRPr lang="zh-CN" altLang="en-US"/>
          </a:p>
        </p:txBody>
      </p:sp>
    </p:spTree>
    <p:extLst>
      <p:ext uri="{BB962C8B-B14F-4D97-AF65-F5344CB8AC3E}">
        <p14:creationId xmlns:p14="http://schemas.microsoft.com/office/powerpoint/2010/main" val="3001872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E87B793-DD03-4969-BEA8-291742079853}" type="slidenum">
              <a:rPr lang="zh-CN" altLang="en-US" smtClean="0"/>
              <a:t>8</a:t>
            </a:fld>
            <a:endParaRPr lang="zh-CN" altLang="en-US"/>
          </a:p>
        </p:txBody>
      </p:sp>
    </p:spTree>
    <p:extLst>
      <p:ext uri="{BB962C8B-B14F-4D97-AF65-F5344CB8AC3E}">
        <p14:creationId xmlns:p14="http://schemas.microsoft.com/office/powerpoint/2010/main" val="8167179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E87B793-DD03-4969-BEA8-291742079853}" type="slidenum">
              <a:rPr lang="zh-CN" altLang="en-US" smtClean="0"/>
              <a:t>9</a:t>
            </a:fld>
            <a:endParaRPr lang="zh-CN" altLang="en-US"/>
          </a:p>
        </p:txBody>
      </p:sp>
    </p:spTree>
    <p:extLst>
      <p:ext uri="{BB962C8B-B14F-4D97-AF65-F5344CB8AC3E}">
        <p14:creationId xmlns:p14="http://schemas.microsoft.com/office/powerpoint/2010/main" val="14770031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6"/>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2020/10/20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2020/10/20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2020/10/20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2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4639"/>
            <a:ext cx="80264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2020/10/20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2020/10/20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2020/10/20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2020/10/20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530820CF-B880-4189-942D-D702A7CBA730}" type="datetimeFigureOut">
              <a:rPr lang="zh-CN" altLang="en-US" smtClean="0"/>
              <a:t>2020/10/20</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30820CF-B880-4189-942D-D702A7CBA730}" type="datetimeFigureOut">
              <a:rPr lang="zh-CN" altLang="en-US" smtClean="0"/>
              <a:t>2020/10/20</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2020/10/20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pic>
        <p:nvPicPr>
          <p:cNvPr id="5" name="图片 4"/>
          <p:cNvPicPr>
            <a:picLocks noChangeAspect="1"/>
          </p:cNvPicPr>
          <p:nvPr userDrawn="1"/>
        </p:nvPicPr>
        <p:blipFill rotWithShape="1">
          <a:blip r:embed="rId2" cstate="email">
            <a:extLst>
              <a:ext uri="{28A0092B-C50C-407E-A947-70E740481C1C}">
                <a14:useLocalDpi xmlns:a14="http://schemas.microsoft.com/office/drawing/2010/main"/>
              </a:ext>
            </a:extLst>
          </a:blip>
          <a:srcRect l="1704" t="20976" r="1704" b="20291"/>
          <a:stretch/>
        </p:blipFill>
        <p:spPr>
          <a:xfrm>
            <a:off x="-24681" y="-99391"/>
            <a:ext cx="12241361" cy="7056784"/>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1_空白">
    <p:bg>
      <p:bgPr>
        <a:solidFill>
          <a:schemeClr val="tx1"/>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2020/10/20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953142638"/>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2020/10/20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t>2020/10/20</a:t>
            </a:fld>
            <a:endParaRPr lang="zh-CN" altLang="en-US"/>
          </a:p>
        </p:txBody>
      </p:sp>
      <p:sp>
        <p:nvSpPr>
          <p:cNvPr id="5" name="页脚占位符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60" r:id="rId8"/>
    <p:sldLayoutId id="2147483656" r:id="rId9"/>
    <p:sldLayoutId id="2147483657" r:id="rId10"/>
    <p:sldLayoutId id="2147483658" r:id="rId11"/>
    <p:sldLayoutId id="2147483659" r:id="rId12"/>
  </p:sldLayoutIdLst>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34.xm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5328108" y="2202260"/>
            <a:ext cx="5976664" cy="769441"/>
          </a:xfrm>
          <a:prstGeom prst="rect">
            <a:avLst/>
          </a:prstGeom>
          <a:noFill/>
        </p:spPr>
        <p:txBody>
          <a:bodyPr wrap="square" rtlCol="0">
            <a:spAutoFit/>
          </a:bodyPr>
          <a:lstStyle/>
          <a:p>
            <a:pPr algn="ctr"/>
            <a:r>
              <a:rPr lang="zh-CN" altLang="en-US" sz="4400" dirty="0">
                <a:latin typeface="迷你简幼线" panose="03000509000000000000" pitchFamily="65" charset="-122"/>
                <a:ea typeface="迷你简幼线" panose="03000509000000000000" pitchFamily="65" charset="-122"/>
              </a:rPr>
              <a:t>大数据分析与建模</a:t>
            </a:r>
          </a:p>
        </p:txBody>
      </p:sp>
      <p:sp>
        <p:nvSpPr>
          <p:cNvPr id="4" name="矩形 3"/>
          <p:cNvSpPr/>
          <p:nvPr/>
        </p:nvSpPr>
        <p:spPr>
          <a:xfrm>
            <a:off x="6081631" y="3034494"/>
            <a:ext cx="4567276" cy="523220"/>
          </a:xfrm>
          <a:prstGeom prst="rect">
            <a:avLst/>
          </a:prstGeom>
        </p:spPr>
        <p:txBody>
          <a:bodyPr wrap="none">
            <a:spAutoFit/>
          </a:bodyPr>
          <a:lstStyle/>
          <a:p>
            <a:r>
              <a:rPr lang="en-US" altLang="zh-CN" sz="2800" dirty="0">
                <a:latin typeface="Agency FB" panose="020B0503020202020204" pitchFamily="34" charset="0"/>
              </a:rPr>
              <a:t>Big Data Analysis &amp; Constituting Model </a:t>
            </a:r>
            <a:endParaRPr lang="zh-CN" altLang="en-US" sz="2800" dirty="0">
              <a:latin typeface="Agency FB" panose="020B0503020202020204" pitchFamily="34" charset="0"/>
            </a:endParaRPr>
          </a:p>
        </p:txBody>
      </p:sp>
      <p:sp>
        <p:nvSpPr>
          <p:cNvPr id="5" name="文本框 4"/>
          <p:cNvSpPr txBox="1"/>
          <p:nvPr/>
        </p:nvSpPr>
        <p:spPr>
          <a:xfrm>
            <a:off x="6177255" y="4161447"/>
            <a:ext cx="4510550" cy="307777"/>
          </a:xfrm>
          <a:prstGeom prst="rect">
            <a:avLst/>
          </a:prstGeom>
          <a:noFill/>
        </p:spPr>
        <p:txBody>
          <a:bodyPr wrap="square" rtlCol="0">
            <a:spAutoFit/>
          </a:bodyPr>
          <a:lstStyle/>
          <a:p>
            <a:r>
              <a:rPr lang="en-US" altLang="zh-CN" sz="1400" dirty="0">
                <a:latin typeface="BankGothic Lt BT" panose="020B0607020203060204" pitchFamily="34" charset="0"/>
              </a:rPr>
              <a:t>Prof. </a:t>
            </a:r>
            <a:r>
              <a:rPr lang="zh-CN" altLang="en-US" sz="1400" dirty="0">
                <a:latin typeface="BankGothic Lt BT" panose="020B0607020203060204" pitchFamily="34" charset="0"/>
              </a:rPr>
              <a:t>：</a:t>
            </a:r>
            <a:r>
              <a:rPr lang="en-US" altLang="zh-CN" sz="1400" dirty="0">
                <a:latin typeface="BankGothic Lt BT" panose="020B0607020203060204" pitchFamily="34" charset="0"/>
              </a:rPr>
              <a:t>leon              time  :  2020.09</a:t>
            </a:r>
          </a:p>
        </p:txBody>
      </p:sp>
      <p:cxnSp>
        <p:nvCxnSpPr>
          <p:cNvPr id="6" name="直接连接符 5"/>
          <p:cNvCxnSpPr/>
          <p:nvPr/>
        </p:nvCxnSpPr>
        <p:spPr>
          <a:xfrm>
            <a:off x="6177255" y="3000147"/>
            <a:ext cx="322186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0" name="图片 9"/>
          <p:cNvPicPr>
            <a:picLocks noChangeAspect="1"/>
          </p:cNvPicPr>
          <p:nvPr/>
        </p:nvPicPr>
        <p:blipFill rotWithShape="1">
          <a:blip r:embed="rId3" cstate="email">
            <a:extLst>
              <a:ext uri="{28A0092B-C50C-407E-A947-70E740481C1C}">
                <a14:useLocalDpi xmlns:a14="http://schemas.microsoft.com/office/drawing/2010/main"/>
              </a:ext>
            </a:extLst>
          </a:blip>
          <a:srcRect l="15025" t="3765" b="3990"/>
          <a:stretch/>
        </p:blipFill>
        <p:spPr>
          <a:xfrm>
            <a:off x="-24680" y="-99391"/>
            <a:ext cx="5448992" cy="7056784"/>
          </a:xfrm>
          <a:prstGeom prst="rect">
            <a:avLst/>
          </a:prstGeom>
        </p:spPr>
      </p:pic>
    </p:spTree>
    <p:extLst>
      <p:ext uri="{BB962C8B-B14F-4D97-AF65-F5344CB8AC3E}">
        <p14:creationId xmlns:p14="http://schemas.microsoft.com/office/powerpoint/2010/main" val="484335908"/>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2" presetClass="entr" presetSubtype="4" fill="hold" grpId="0" nodeType="afterEffect">
                                  <p:stCondLst>
                                    <p:cond delay="0"/>
                                  </p:stCondLst>
                                  <p:iterate type="lt">
                                    <p:tmPct val="10000"/>
                                  </p:iterate>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p:tgtEl>
                                          <p:spTgt spid="3"/>
                                        </p:tgtEl>
                                        <p:attrNameLst>
                                          <p:attrName>ppt_y</p:attrName>
                                        </p:attrNameLst>
                                      </p:cBhvr>
                                      <p:tavLst>
                                        <p:tav tm="0">
                                          <p:val>
                                            <p:strVal val="#ppt_y+#ppt_h*1.125000"/>
                                          </p:val>
                                        </p:tav>
                                        <p:tav tm="100000">
                                          <p:val>
                                            <p:strVal val="#ppt_y"/>
                                          </p:val>
                                        </p:tav>
                                      </p:tavLst>
                                    </p:anim>
                                    <p:animEffect transition="in" filter="wipe(up)">
                                      <p:cBhvr>
                                        <p:cTn id="13" dur="500"/>
                                        <p:tgtEl>
                                          <p:spTgt spid="3"/>
                                        </p:tgtEl>
                                      </p:cBhvr>
                                    </p:animEffect>
                                  </p:childTnLst>
                                </p:cTn>
                              </p:par>
                            </p:childTnLst>
                          </p:cTn>
                        </p:par>
                        <p:par>
                          <p:cTn id="14" fill="hold">
                            <p:stCondLst>
                              <p:cond delay="1350"/>
                            </p:stCondLst>
                            <p:childTnLst>
                              <p:par>
                                <p:cTn id="15" presetID="22" presetClass="entr" presetSubtype="8" fill="hold" nodeType="after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500"/>
                                        <p:tgtEl>
                                          <p:spTgt spid="6"/>
                                        </p:tgtEl>
                                      </p:cBhvr>
                                    </p:animEffect>
                                  </p:childTnLst>
                                </p:cTn>
                              </p:par>
                            </p:childTnLst>
                          </p:cTn>
                        </p:par>
                        <p:par>
                          <p:cTn id="18" fill="hold">
                            <p:stCondLst>
                              <p:cond delay="1850"/>
                            </p:stCondLst>
                            <p:childTnLst>
                              <p:par>
                                <p:cTn id="19" presetID="12" presetClass="entr" presetSubtype="4" fill="hold" grpId="0" nodeType="afterEffect">
                                  <p:stCondLst>
                                    <p:cond delay="0"/>
                                  </p:stCondLst>
                                  <p:childTnLst>
                                    <p:set>
                                      <p:cBhvr>
                                        <p:cTn id="20" dur="1" fill="hold">
                                          <p:stCondLst>
                                            <p:cond delay="0"/>
                                          </p:stCondLst>
                                        </p:cTn>
                                        <p:tgtEl>
                                          <p:spTgt spid="4"/>
                                        </p:tgtEl>
                                        <p:attrNameLst>
                                          <p:attrName>style.visibility</p:attrName>
                                        </p:attrNameLst>
                                      </p:cBhvr>
                                      <p:to>
                                        <p:strVal val="visible"/>
                                      </p:to>
                                    </p:set>
                                    <p:anim calcmode="lin" valueType="num">
                                      <p:cBhvr additive="base">
                                        <p:cTn id="21" dur="500"/>
                                        <p:tgtEl>
                                          <p:spTgt spid="4"/>
                                        </p:tgtEl>
                                        <p:attrNameLst>
                                          <p:attrName>ppt_y</p:attrName>
                                        </p:attrNameLst>
                                      </p:cBhvr>
                                      <p:tavLst>
                                        <p:tav tm="0">
                                          <p:val>
                                            <p:strVal val="#ppt_y+#ppt_h*1.125000"/>
                                          </p:val>
                                        </p:tav>
                                        <p:tav tm="100000">
                                          <p:val>
                                            <p:strVal val="#ppt_y"/>
                                          </p:val>
                                        </p:tav>
                                      </p:tavLst>
                                    </p:anim>
                                    <p:animEffect transition="in" filter="wipe(up)">
                                      <p:cBhvr>
                                        <p:cTn id="22" dur="500"/>
                                        <p:tgtEl>
                                          <p:spTgt spid="4"/>
                                        </p:tgtEl>
                                      </p:cBhvr>
                                    </p:animEffect>
                                  </p:childTnLst>
                                </p:cTn>
                              </p:par>
                            </p:childTnLst>
                          </p:cTn>
                        </p:par>
                        <p:par>
                          <p:cTn id="23" fill="hold">
                            <p:stCondLst>
                              <p:cond delay="2350"/>
                            </p:stCondLst>
                            <p:childTnLst>
                              <p:par>
                                <p:cTn id="24" presetID="22" presetClass="entr" presetSubtype="1" fill="hold" grpId="0" nodeType="after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wipe(up)">
                                      <p:cBhvr>
                                        <p:cTn id="2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p:cNvSpPr/>
          <p:nvPr/>
        </p:nvSpPr>
        <p:spPr>
          <a:xfrm flipV="1">
            <a:off x="3472892" y="836712"/>
            <a:ext cx="144016" cy="14401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a:endCxn id="4" idx="2"/>
          </p:cNvCxnSpPr>
          <p:nvPr/>
        </p:nvCxnSpPr>
        <p:spPr>
          <a:xfrm flipV="1">
            <a:off x="-30820" y="908720"/>
            <a:ext cx="3503712"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283263" y="447055"/>
            <a:ext cx="3162589" cy="461665"/>
          </a:xfrm>
          <a:prstGeom prst="rect">
            <a:avLst/>
          </a:prstGeom>
          <a:noFill/>
        </p:spPr>
        <p:txBody>
          <a:bodyPr wrap="square" rtlCol="0">
            <a:spAutoFit/>
          </a:bodyPr>
          <a:lstStyle/>
          <a:p>
            <a:r>
              <a:rPr lang="zh-CN" altLang="en-US" sz="2400" dirty="0">
                <a:latin typeface="Agency FB" panose="020B0503020202020204" pitchFamily="34" charset="0"/>
              </a:rPr>
              <a:t>基础概念</a:t>
            </a:r>
            <a:endParaRPr lang="en-US" altLang="zh-CN" sz="2400" dirty="0">
              <a:latin typeface="Agency FB" panose="020B0503020202020204" pitchFamily="34" charset="0"/>
            </a:endParaRPr>
          </a:p>
        </p:txBody>
      </p:sp>
      <p:sp>
        <p:nvSpPr>
          <p:cNvPr id="7" name="文本框 6">
            <a:extLst>
              <a:ext uri="{FF2B5EF4-FFF2-40B4-BE49-F238E27FC236}">
                <a16:creationId xmlns:a16="http://schemas.microsoft.com/office/drawing/2014/main" id="{D8DC2788-085A-49A1-99C1-2B2A79BC6D17}"/>
              </a:ext>
            </a:extLst>
          </p:cNvPr>
          <p:cNvSpPr txBox="1"/>
          <p:nvPr/>
        </p:nvSpPr>
        <p:spPr>
          <a:xfrm>
            <a:off x="381319" y="1195437"/>
            <a:ext cx="11429361" cy="1323439"/>
          </a:xfrm>
          <a:prstGeom prst="rect">
            <a:avLst/>
          </a:prstGeom>
          <a:noFill/>
        </p:spPr>
        <p:txBody>
          <a:bodyPr wrap="square" rtlCol="0">
            <a:spAutoFit/>
          </a:bodyPr>
          <a:lstStyle/>
          <a:p>
            <a:pPr marL="342900" indent="-342900">
              <a:buFont typeface="Wingdings" panose="05000000000000000000" pitchFamily="2" charset="2"/>
              <a:buChar char="l"/>
            </a:pPr>
            <a:r>
              <a:rPr lang="zh-CN" altLang="en-US" sz="2000" b="1" dirty="0"/>
              <a:t>目标函数</a:t>
            </a:r>
            <a:r>
              <a:rPr lang="en-US" altLang="zh-CN" sz="2000" b="1" dirty="0"/>
              <a:t>(Object Function) </a:t>
            </a:r>
          </a:p>
          <a:p>
            <a:r>
              <a:rPr lang="en-US" altLang="zh-CN" sz="2000" b="1" dirty="0">
                <a:solidFill>
                  <a:srgbClr val="FF0000"/>
                </a:solidFill>
              </a:rPr>
              <a:t>WHY</a:t>
            </a:r>
            <a:r>
              <a:rPr lang="zh-CN" altLang="en-US" sz="2000" b="1" dirty="0">
                <a:solidFill>
                  <a:srgbClr val="FF0000"/>
                </a:solidFill>
              </a:rPr>
              <a:t>？</a:t>
            </a:r>
            <a:r>
              <a:rPr lang="en-US" altLang="zh-CN" sz="2000" b="1" dirty="0">
                <a:solidFill>
                  <a:srgbClr val="FF0000"/>
                </a:solidFill>
              </a:rPr>
              <a:t>WHAT</a:t>
            </a:r>
            <a:r>
              <a:rPr lang="zh-CN" altLang="en-US" sz="2000" b="1" dirty="0">
                <a:solidFill>
                  <a:srgbClr val="FF0000"/>
                </a:solidFill>
              </a:rPr>
              <a:t>？</a:t>
            </a:r>
            <a:r>
              <a:rPr lang="en-US" altLang="zh-CN" sz="2000" b="1" dirty="0">
                <a:solidFill>
                  <a:srgbClr val="FF0000"/>
                </a:solidFill>
              </a:rPr>
              <a:t>HOW</a:t>
            </a:r>
            <a:r>
              <a:rPr lang="zh-CN" altLang="en-US" sz="2000" b="1" dirty="0">
                <a:solidFill>
                  <a:srgbClr val="FF0000"/>
                </a:solidFill>
              </a:rPr>
              <a:t>？</a:t>
            </a:r>
            <a:endParaRPr lang="en-US" altLang="zh-CN" sz="2000" b="1" dirty="0">
              <a:solidFill>
                <a:srgbClr val="FF0000"/>
              </a:solidFill>
            </a:endParaRPr>
          </a:p>
          <a:p>
            <a:endParaRPr lang="en-US" altLang="zh-CN" sz="2000" b="1" dirty="0">
              <a:solidFill>
                <a:srgbClr val="FF0000"/>
              </a:solidFill>
            </a:endParaRPr>
          </a:p>
          <a:p>
            <a:r>
              <a:rPr lang="zh-CN" altLang="en-US" sz="2000" b="1" dirty="0">
                <a:solidFill>
                  <a:srgbClr val="FF0000"/>
                </a:solidFill>
              </a:rPr>
              <a:t>最终需要优化的函数。等于经验风险</a:t>
            </a:r>
            <a:r>
              <a:rPr lang="en-US" altLang="zh-CN" sz="2000" b="1" dirty="0">
                <a:solidFill>
                  <a:srgbClr val="FF0000"/>
                </a:solidFill>
              </a:rPr>
              <a:t>+</a:t>
            </a:r>
            <a:r>
              <a:rPr lang="zh-CN" altLang="en-US" sz="2000" b="1" dirty="0">
                <a:solidFill>
                  <a:srgbClr val="FF0000"/>
                </a:solidFill>
              </a:rPr>
              <a:t>结构风险（也就是</a:t>
            </a:r>
            <a:r>
              <a:rPr lang="en-US" altLang="zh-CN" sz="2000" b="1" dirty="0">
                <a:solidFill>
                  <a:srgbClr val="FF0000"/>
                </a:solidFill>
              </a:rPr>
              <a:t>Cost Function + </a:t>
            </a:r>
            <a:r>
              <a:rPr lang="zh-CN" altLang="en-US" sz="2000" b="1" dirty="0">
                <a:solidFill>
                  <a:srgbClr val="FF0000"/>
                </a:solidFill>
              </a:rPr>
              <a:t>正则化项）。</a:t>
            </a:r>
            <a:endParaRPr lang="en-US" altLang="zh-CN" sz="2000" b="1" dirty="0">
              <a:solidFill>
                <a:srgbClr val="FF0000"/>
              </a:solidFill>
            </a:endParaRPr>
          </a:p>
        </p:txBody>
      </p:sp>
      <p:sp>
        <p:nvSpPr>
          <p:cNvPr id="3" name="AutoShape 2" descr="[公式]">
            <a:extLst>
              <a:ext uri="{FF2B5EF4-FFF2-40B4-BE49-F238E27FC236}">
                <a16:creationId xmlns:a16="http://schemas.microsoft.com/office/drawing/2014/main" id="{E557092A-43CE-4A70-84F7-39F580A0FEAB}"/>
              </a:ext>
            </a:extLst>
          </p:cNvPr>
          <p:cNvSpPr>
            <a:spLocks noChangeAspect="1" noChangeArrowheads="1"/>
          </p:cNvSpPr>
          <p:nvPr/>
        </p:nvSpPr>
        <p:spPr bwMode="auto">
          <a:xfrm>
            <a:off x="34321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2050" name="Picture 2" descr="preview">
            <a:extLst>
              <a:ext uri="{FF2B5EF4-FFF2-40B4-BE49-F238E27FC236}">
                <a16:creationId xmlns:a16="http://schemas.microsoft.com/office/drawing/2014/main" id="{EF1F05B7-8AC0-4550-9564-2EE94F7D7E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15480" y="2518876"/>
            <a:ext cx="7968208" cy="2356224"/>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6">
            <a:extLst>
              <a:ext uri="{FF2B5EF4-FFF2-40B4-BE49-F238E27FC236}">
                <a16:creationId xmlns:a16="http://schemas.microsoft.com/office/drawing/2014/main" id="{1D7C775E-8C5E-484D-BD4D-4D3ABC168327}"/>
              </a:ext>
            </a:extLst>
          </p:cNvPr>
          <p:cNvSpPr>
            <a:spLocks noChangeArrowheads="1"/>
          </p:cNvSpPr>
          <p:nvPr/>
        </p:nvSpPr>
        <p:spPr bwMode="auto">
          <a:xfrm>
            <a:off x="381319" y="5200898"/>
            <a:ext cx="11429360"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R="0" lvl="0" indent="0" fontAlgn="base">
              <a:lnSpc>
                <a:spcPct val="100000"/>
              </a:lnSpc>
              <a:spcBef>
                <a:spcPct val="0"/>
              </a:spcBef>
              <a:spcAft>
                <a:spcPct val="0"/>
              </a:spcAft>
              <a:buClrTx/>
              <a:buSzTx/>
              <a:buFontTx/>
              <a:buNone/>
              <a:tabLst/>
            </a:pPr>
            <a:r>
              <a:rPr lang="zh-CN" altLang="en-US" dirty="0"/>
              <a:t>结合上面的分析，最左面的函数结构风险最小（模型结构最简单），但是经验风险最大（对历史数据拟合的最差）；最右面的 函数经验风险最小（对历史数据拟合的最好），但是结构风险最大（模型结构最复杂）；而中间的函数达到了二者的良好</a:t>
            </a:r>
            <a:r>
              <a:rPr lang="zh-CN" altLang="en-US" b="1" dirty="0">
                <a:solidFill>
                  <a:srgbClr val="FF0000"/>
                </a:solidFill>
              </a:rPr>
              <a:t>平衡</a:t>
            </a:r>
            <a:r>
              <a:rPr lang="zh-CN" altLang="en-US" dirty="0"/>
              <a:t>，最适合用来预测未知数据集。</a:t>
            </a:r>
            <a:endParaRPr lang="en-US" altLang="zh-CN" sz="2000" dirty="0">
              <a:solidFill>
                <a:srgbClr val="121212"/>
              </a:solidFill>
              <a:latin typeface="+mn-ea"/>
            </a:endParaRPr>
          </a:p>
        </p:txBody>
      </p:sp>
      <p:sp>
        <p:nvSpPr>
          <p:cNvPr id="13" name="AutoShape 8" descr="[公式]">
            <a:extLst>
              <a:ext uri="{FF2B5EF4-FFF2-40B4-BE49-F238E27FC236}">
                <a16:creationId xmlns:a16="http://schemas.microsoft.com/office/drawing/2014/main" id="{3B151B13-88AE-47D1-A17E-AB83318390A2}"/>
              </a:ext>
            </a:extLst>
          </p:cNvPr>
          <p:cNvSpPr>
            <a:spLocks noChangeAspect="1" noChangeArrowheads="1"/>
          </p:cNvSpPr>
          <p:nvPr/>
        </p:nvSpPr>
        <p:spPr bwMode="auto">
          <a:xfrm flipV="1">
            <a:off x="15636875" y="-1014094"/>
            <a:ext cx="141599" cy="4571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250984534"/>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0-#ppt_w/2"/>
                                          </p:val>
                                        </p:tav>
                                        <p:tav tm="100000">
                                          <p:val>
                                            <p:strVal val="#ppt_x"/>
                                          </p:val>
                                        </p:tav>
                                      </p:tavLst>
                                    </p:anim>
                                    <p:anim calcmode="lin" valueType="num">
                                      <p:cBhvr additive="base">
                                        <p:cTn id="13" dur="500" fill="hold"/>
                                        <p:tgtEl>
                                          <p:spTgt spid="4"/>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2" presetClass="entr" presetSubtype="1" fill="hold" grpId="0" nodeType="afterEffect">
                                  <p:stCondLst>
                                    <p:cond delay="0"/>
                                  </p:stCondLst>
                                  <p:iterate type="lt">
                                    <p:tmPct val="10000"/>
                                  </p:iterate>
                                  <p:childTnLst>
                                    <p:set>
                                      <p:cBhvr>
                                        <p:cTn id="16" dur="1" fill="hold">
                                          <p:stCondLst>
                                            <p:cond delay="0"/>
                                          </p:stCondLst>
                                        </p:cTn>
                                        <p:tgtEl>
                                          <p:spTgt spid="9"/>
                                        </p:tgtEl>
                                        <p:attrNameLst>
                                          <p:attrName>style.visibility</p:attrName>
                                        </p:attrNameLst>
                                      </p:cBhvr>
                                      <p:to>
                                        <p:strVal val="visible"/>
                                      </p:to>
                                    </p:set>
                                    <p:anim calcmode="lin" valueType="num">
                                      <p:cBhvr additive="base">
                                        <p:cTn id="17" dur="250"/>
                                        <p:tgtEl>
                                          <p:spTgt spid="9"/>
                                        </p:tgtEl>
                                        <p:attrNameLst>
                                          <p:attrName>ppt_y</p:attrName>
                                        </p:attrNameLst>
                                      </p:cBhvr>
                                      <p:tavLst>
                                        <p:tav tm="0">
                                          <p:val>
                                            <p:strVal val="#ppt_y-#ppt_h*1.125000"/>
                                          </p:val>
                                        </p:tav>
                                        <p:tav tm="100000">
                                          <p:val>
                                            <p:strVal val="#ppt_y"/>
                                          </p:val>
                                        </p:tav>
                                      </p:tavLst>
                                    </p:anim>
                                    <p:animEffect transition="in" filter="wipe(down)">
                                      <p:cBhvr>
                                        <p:cTn id="18" dur="250"/>
                                        <p:tgtEl>
                                          <p:spTgt spid="9"/>
                                        </p:tgtEl>
                                      </p:cBhvr>
                                    </p:animEffect>
                                  </p:childTnLst>
                                </p:cTn>
                              </p:par>
                            </p:childTnLst>
                          </p:cTn>
                        </p:par>
                        <p:par>
                          <p:cTn id="19" fill="hold">
                            <p:stCondLst>
                              <p:cond delay="1325"/>
                            </p:stCondLst>
                            <p:childTnLst>
                              <p:par>
                                <p:cTn id="20" presetID="22" presetClass="entr" presetSubtype="1" fill="hold" grpId="0" nodeType="after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up)">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p:bldP spid="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p:cNvPicPr>
            <a:picLocks noChangeAspect="1"/>
          </p:cNvPicPr>
          <p:nvPr/>
        </p:nvPicPr>
        <p:blipFill>
          <a:blip r:embed="rId3"/>
          <a:stretch>
            <a:fillRect/>
          </a:stretch>
        </p:blipFill>
        <p:spPr>
          <a:xfrm>
            <a:off x="2902604" y="116631"/>
            <a:ext cx="6624736" cy="6614789"/>
          </a:xfrm>
          <a:prstGeom prst="rect">
            <a:avLst/>
          </a:prstGeom>
        </p:spPr>
      </p:pic>
      <p:sp>
        <p:nvSpPr>
          <p:cNvPr id="3" name="椭圆 2"/>
          <p:cNvSpPr/>
          <p:nvPr/>
        </p:nvSpPr>
        <p:spPr>
          <a:xfrm>
            <a:off x="2902604" y="89887"/>
            <a:ext cx="6619762" cy="6619762"/>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p:cNvSpPr/>
          <p:nvPr/>
        </p:nvSpPr>
        <p:spPr>
          <a:xfrm>
            <a:off x="6202121" y="40199"/>
            <a:ext cx="72008" cy="72008"/>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 name="直接连接符 4"/>
          <p:cNvCxnSpPr/>
          <p:nvPr/>
        </p:nvCxnSpPr>
        <p:spPr>
          <a:xfrm>
            <a:off x="5375920" y="2852936"/>
            <a:ext cx="18002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6239365" y="183666"/>
            <a:ext cx="0" cy="50405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文本框 14"/>
          <p:cNvSpPr txBox="1"/>
          <p:nvPr/>
        </p:nvSpPr>
        <p:spPr>
          <a:xfrm>
            <a:off x="5375920" y="1525073"/>
            <a:ext cx="1800200" cy="1323439"/>
          </a:xfrm>
          <a:prstGeom prst="rect">
            <a:avLst/>
          </a:prstGeom>
          <a:noFill/>
        </p:spPr>
        <p:txBody>
          <a:bodyPr wrap="square" rtlCol="0">
            <a:spAutoFit/>
          </a:bodyPr>
          <a:lstStyle/>
          <a:p>
            <a:pPr algn="ctr"/>
            <a:r>
              <a:rPr lang="en-US" altLang="zh-CN" sz="8000" dirty="0">
                <a:solidFill>
                  <a:schemeClr val="bg1"/>
                </a:solidFill>
                <a:latin typeface="Agency FB" panose="020B0503020202020204" pitchFamily="34" charset="0"/>
              </a:rPr>
              <a:t>02</a:t>
            </a:r>
            <a:endParaRPr lang="zh-CN" altLang="en-US" sz="8000" dirty="0">
              <a:solidFill>
                <a:schemeClr val="bg1"/>
              </a:solidFill>
              <a:latin typeface="Agency FB" panose="020B0503020202020204" pitchFamily="34" charset="0"/>
            </a:endParaRPr>
          </a:p>
        </p:txBody>
      </p:sp>
      <p:sp>
        <p:nvSpPr>
          <p:cNvPr id="16" name="文本框 15"/>
          <p:cNvSpPr txBox="1"/>
          <p:nvPr/>
        </p:nvSpPr>
        <p:spPr>
          <a:xfrm>
            <a:off x="4439816" y="2996952"/>
            <a:ext cx="4284476" cy="523220"/>
          </a:xfrm>
          <a:prstGeom prst="rect">
            <a:avLst/>
          </a:prstGeom>
          <a:noFill/>
        </p:spPr>
        <p:txBody>
          <a:bodyPr wrap="square" rtlCol="0">
            <a:spAutoFit/>
          </a:bodyPr>
          <a:lstStyle/>
          <a:p>
            <a:pPr algn="ctr"/>
            <a:r>
              <a:rPr lang="zh-CN" altLang="en-US" sz="2800" dirty="0">
                <a:solidFill>
                  <a:schemeClr val="bg1"/>
                </a:solidFill>
                <a:latin typeface="Agency FB" panose="020B0503020202020204" pitchFamily="34" charset="0"/>
              </a:rPr>
              <a:t>结构化风险（</a:t>
            </a:r>
            <a:r>
              <a:rPr lang="en-US" altLang="zh-CN" sz="2800" dirty="0">
                <a:solidFill>
                  <a:schemeClr val="bg1"/>
                </a:solidFill>
                <a:latin typeface="Agency FB" panose="020B0503020202020204" pitchFamily="34" charset="0"/>
              </a:rPr>
              <a:t>L1</a:t>
            </a:r>
            <a:r>
              <a:rPr lang="zh-CN" altLang="en-US" sz="2800" dirty="0">
                <a:solidFill>
                  <a:schemeClr val="bg1"/>
                </a:solidFill>
                <a:latin typeface="Agency FB" panose="020B0503020202020204" pitchFamily="34" charset="0"/>
              </a:rPr>
              <a:t>，</a:t>
            </a:r>
            <a:r>
              <a:rPr lang="en-US" altLang="zh-CN" sz="2800" dirty="0">
                <a:solidFill>
                  <a:schemeClr val="bg1"/>
                </a:solidFill>
                <a:latin typeface="Agency FB" panose="020B0503020202020204" pitchFamily="34" charset="0"/>
              </a:rPr>
              <a:t>L2</a:t>
            </a:r>
            <a:r>
              <a:rPr lang="zh-CN" altLang="en-US" sz="2800" dirty="0">
                <a:solidFill>
                  <a:schemeClr val="bg1"/>
                </a:solidFill>
                <a:latin typeface="Agency FB" panose="020B0503020202020204" pitchFamily="34" charset="0"/>
              </a:rPr>
              <a:t>正则化）</a:t>
            </a:r>
          </a:p>
        </p:txBody>
      </p:sp>
    </p:spTree>
    <p:extLst>
      <p:ext uri="{BB962C8B-B14F-4D97-AF65-F5344CB8AC3E}">
        <p14:creationId xmlns:p14="http://schemas.microsoft.com/office/powerpoint/2010/main" val="1311538228"/>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withEffect">
                                  <p:stCondLst>
                                    <p:cond delay="50"/>
                                  </p:stCondLst>
                                  <p:childTnLst>
                                    <p:set>
                                      <p:cBhvr>
                                        <p:cTn id="6" dur="1" fill="hold">
                                          <p:stCondLst>
                                            <p:cond delay="0"/>
                                          </p:stCondLst>
                                        </p:cTn>
                                        <p:tgtEl>
                                          <p:spTgt spid="3"/>
                                        </p:tgtEl>
                                        <p:attrNameLst>
                                          <p:attrName>style.visibility</p:attrName>
                                        </p:attrNameLst>
                                      </p:cBhvr>
                                      <p:to>
                                        <p:strVal val="visible"/>
                                      </p:to>
                                    </p:set>
                                    <p:animEffect transition="in" filter="wheel(1)">
                                      <p:cBhvr>
                                        <p:cTn id="7" dur="1000"/>
                                        <p:tgtEl>
                                          <p:spTgt spid="3"/>
                                        </p:tgtEl>
                                      </p:cBhvr>
                                    </p:animEffect>
                                  </p:childTnLst>
                                </p:cTn>
                              </p:par>
                              <p:par>
                                <p:cTn id="8" presetID="1" presetClass="path" presetSubtype="0" accel="50000" decel="50000" fill="hold" grpId="0" nodeType="withEffect">
                                  <p:stCondLst>
                                    <p:cond delay="50"/>
                                  </p:stCondLst>
                                  <p:childTnLst>
                                    <p:animMotion origin="layout" path="M 1.45833E-6 -1.11111E-6 C 0.15 -1.11111E-6 0.27174 0.21574 0.27174 0.48264 C 0.27174 0.74884 0.15 0.96528 1.45833E-6 0.96528 C -0.15 0.96528 -0.27123 0.74884 -0.27123 0.48264 C -0.27123 0.21574 -0.15 -1.11111E-6 1.45833E-6 -1.11111E-6 Z " pathEditMode="relative" rAng="0" ptsTypes="AAAAA">
                                      <p:cBhvr>
                                        <p:cTn id="9" dur="1000" fill="hold"/>
                                        <p:tgtEl>
                                          <p:spTgt spid="4"/>
                                        </p:tgtEl>
                                        <p:attrNameLst>
                                          <p:attrName>ppt_x</p:attrName>
                                          <p:attrName>ppt_y</p:attrName>
                                        </p:attrNameLst>
                                      </p:cBhvr>
                                      <p:rCtr x="26" y="48264"/>
                                    </p:animMotion>
                                  </p:childTnLst>
                                </p:cTn>
                              </p:par>
                              <p:par>
                                <p:cTn id="10" presetID="21" presetClass="exit" presetSubtype="1" fill="hold" grpId="1" nodeType="withEffect">
                                  <p:stCondLst>
                                    <p:cond delay="1000"/>
                                  </p:stCondLst>
                                  <p:childTnLst>
                                    <p:animEffect transition="out" filter="wheel(1)">
                                      <p:cBhvr>
                                        <p:cTn id="11" dur="1000"/>
                                        <p:tgtEl>
                                          <p:spTgt spid="3"/>
                                        </p:tgtEl>
                                      </p:cBhvr>
                                    </p:animEffect>
                                    <p:set>
                                      <p:cBhvr>
                                        <p:cTn id="12" dur="1" fill="hold">
                                          <p:stCondLst>
                                            <p:cond delay="999"/>
                                          </p:stCondLst>
                                        </p:cTn>
                                        <p:tgtEl>
                                          <p:spTgt spid="3"/>
                                        </p:tgtEl>
                                        <p:attrNameLst>
                                          <p:attrName>style.visibility</p:attrName>
                                        </p:attrNameLst>
                                      </p:cBhvr>
                                      <p:to>
                                        <p:strVal val="hidden"/>
                                      </p:to>
                                    </p:set>
                                  </p:childTnLst>
                                </p:cTn>
                              </p:par>
                              <p:par>
                                <p:cTn id="13" presetID="6" presetClass="entr" presetSubtype="16" fill="hold" nodeType="withEffect">
                                  <p:stCondLst>
                                    <p:cond delay="1000"/>
                                  </p:stCondLst>
                                  <p:childTnLst>
                                    <p:set>
                                      <p:cBhvr>
                                        <p:cTn id="14" dur="1" fill="hold">
                                          <p:stCondLst>
                                            <p:cond delay="0"/>
                                          </p:stCondLst>
                                        </p:cTn>
                                        <p:tgtEl>
                                          <p:spTgt spid="14"/>
                                        </p:tgtEl>
                                        <p:attrNameLst>
                                          <p:attrName>style.visibility</p:attrName>
                                        </p:attrNameLst>
                                      </p:cBhvr>
                                      <p:to>
                                        <p:strVal val="visible"/>
                                      </p:to>
                                    </p:set>
                                    <p:animEffect transition="in" filter="circle(in)">
                                      <p:cBhvr>
                                        <p:cTn id="15" dur="1500"/>
                                        <p:tgtEl>
                                          <p:spTgt spid="14"/>
                                        </p:tgtEl>
                                      </p:cBhvr>
                                    </p:animEffect>
                                  </p:childTnLst>
                                </p:cTn>
                              </p:par>
                            </p:childTnLst>
                          </p:cTn>
                        </p:par>
                        <p:par>
                          <p:cTn id="16" fill="hold">
                            <p:stCondLst>
                              <p:cond delay="2500"/>
                            </p:stCondLst>
                            <p:childTnLst>
                              <p:par>
                                <p:cTn id="17" presetID="1" presetClass="exit" presetSubtype="0" fill="hold" grpId="1" nodeType="afterEffect">
                                  <p:stCondLst>
                                    <p:cond delay="0"/>
                                  </p:stCondLst>
                                  <p:childTnLst>
                                    <p:set>
                                      <p:cBhvr>
                                        <p:cTn id="18" dur="1" fill="hold">
                                          <p:stCondLst>
                                            <p:cond delay="0"/>
                                          </p:stCondLst>
                                        </p:cTn>
                                        <p:tgtEl>
                                          <p:spTgt spid="4"/>
                                        </p:tgtEl>
                                        <p:attrNameLst>
                                          <p:attrName>style.visibility</p:attrName>
                                        </p:attrNameLst>
                                      </p:cBhvr>
                                      <p:to>
                                        <p:strVal val="hidden"/>
                                      </p:to>
                                    </p:set>
                                  </p:childTnLst>
                                </p:cTn>
                              </p:par>
                            </p:childTnLst>
                          </p:cTn>
                        </p:par>
                        <p:par>
                          <p:cTn id="19" fill="hold">
                            <p:stCondLst>
                              <p:cond delay="2500"/>
                            </p:stCondLst>
                            <p:childTnLst>
                              <p:par>
                                <p:cTn id="20" presetID="22" presetClass="entr" presetSubtype="1" fill="hold" nodeType="after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up)">
                                      <p:cBhvr>
                                        <p:cTn id="22" dur="150"/>
                                        <p:tgtEl>
                                          <p:spTgt spid="7"/>
                                        </p:tgtEl>
                                      </p:cBhvr>
                                    </p:animEffect>
                                  </p:childTnLst>
                                </p:cTn>
                              </p:par>
                            </p:childTnLst>
                          </p:cTn>
                        </p:par>
                        <p:par>
                          <p:cTn id="23" fill="hold">
                            <p:stCondLst>
                              <p:cond delay="2650"/>
                            </p:stCondLst>
                            <p:childTnLst>
                              <p:par>
                                <p:cTn id="24" presetID="42" presetClass="path" presetSubtype="0" accel="50000" fill="hold" nodeType="afterEffect">
                                  <p:stCondLst>
                                    <p:cond delay="0"/>
                                  </p:stCondLst>
                                  <p:childTnLst>
                                    <p:animMotion origin="layout" path="M 1.25E-6 4.07407E-6 L 1.25E-6 0.28958 " pathEditMode="relative" rAng="0" ptsTypes="AA">
                                      <p:cBhvr>
                                        <p:cTn id="25" dur="500" fill="hold"/>
                                        <p:tgtEl>
                                          <p:spTgt spid="7"/>
                                        </p:tgtEl>
                                        <p:attrNameLst>
                                          <p:attrName>ppt_x</p:attrName>
                                          <p:attrName>ppt_y</p:attrName>
                                        </p:attrNameLst>
                                      </p:cBhvr>
                                      <p:rCtr x="0" y="14468"/>
                                    </p:animMotion>
                                  </p:childTnLst>
                                </p:cTn>
                              </p:par>
                              <p:par>
                                <p:cTn id="26" presetID="22" presetClass="exit" presetSubtype="1" fill="hold" nodeType="withEffect">
                                  <p:stCondLst>
                                    <p:cond delay="250"/>
                                  </p:stCondLst>
                                  <p:childTnLst>
                                    <p:animEffect transition="out" filter="wipe(up)">
                                      <p:cBhvr>
                                        <p:cTn id="27" dur="500"/>
                                        <p:tgtEl>
                                          <p:spTgt spid="7"/>
                                        </p:tgtEl>
                                      </p:cBhvr>
                                    </p:animEffect>
                                    <p:set>
                                      <p:cBhvr>
                                        <p:cTn id="28" dur="1" fill="hold">
                                          <p:stCondLst>
                                            <p:cond delay="499"/>
                                          </p:stCondLst>
                                        </p:cTn>
                                        <p:tgtEl>
                                          <p:spTgt spid="7"/>
                                        </p:tgtEl>
                                        <p:attrNameLst>
                                          <p:attrName>style.visibility</p:attrName>
                                        </p:attrNameLst>
                                      </p:cBhvr>
                                      <p:to>
                                        <p:strVal val="hidden"/>
                                      </p:to>
                                    </p:set>
                                  </p:childTnLst>
                                </p:cTn>
                              </p:par>
                            </p:childTnLst>
                          </p:cTn>
                        </p:par>
                        <p:par>
                          <p:cTn id="29" fill="hold">
                            <p:stCondLst>
                              <p:cond delay="3400"/>
                            </p:stCondLst>
                            <p:childTnLst>
                              <p:par>
                                <p:cTn id="30" presetID="16" presetClass="entr" presetSubtype="37" fill="hold" nodeType="after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barn(outVertical)">
                                      <p:cBhvr>
                                        <p:cTn id="32" dur="350"/>
                                        <p:tgtEl>
                                          <p:spTgt spid="5"/>
                                        </p:tgtEl>
                                      </p:cBhvr>
                                    </p:animEffect>
                                  </p:childTnLst>
                                </p:cTn>
                              </p:par>
                            </p:childTnLst>
                          </p:cTn>
                        </p:par>
                        <p:par>
                          <p:cTn id="33" fill="hold">
                            <p:stCondLst>
                              <p:cond delay="3750"/>
                            </p:stCondLst>
                            <p:childTnLst>
                              <p:par>
                                <p:cTn id="34" presetID="12" presetClass="entr" presetSubtype="4" fill="hold" grpId="0" nodeType="afterEffect">
                                  <p:stCondLst>
                                    <p:cond delay="0"/>
                                  </p:stCondLst>
                                  <p:iterate type="lt">
                                    <p:tmPct val="10000"/>
                                  </p:iterate>
                                  <p:childTnLst>
                                    <p:set>
                                      <p:cBhvr>
                                        <p:cTn id="35" dur="1" fill="hold">
                                          <p:stCondLst>
                                            <p:cond delay="0"/>
                                          </p:stCondLst>
                                        </p:cTn>
                                        <p:tgtEl>
                                          <p:spTgt spid="15"/>
                                        </p:tgtEl>
                                        <p:attrNameLst>
                                          <p:attrName>style.visibility</p:attrName>
                                        </p:attrNameLst>
                                      </p:cBhvr>
                                      <p:to>
                                        <p:strVal val="visible"/>
                                      </p:to>
                                    </p:set>
                                    <p:anim calcmode="lin" valueType="num">
                                      <p:cBhvr additive="base">
                                        <p:cTn id="36" dur="500"/>
                                        <p:tgtEl>
                                          <p:spTgt spid="15"/>
                                        </p:tgtEl>
                                        <p:attrNameLst>
                                          <p:attrName>ppt_y</p:attrName>
                                        </p:attrNameLst>
                                      </p:cBhvr>
                                      <p:tavLst>
                                        <p:tav tm="0">
                                          <p:val>
                                            <p:strVal val="#ppt_y+#ppt_h*1.125000"/>
                                          </p:val>
                                        </p:tav>
                                        <p:tav tm="100000">
                                          <p:val>
                                            <p:strVal val="#ppt_y"/>
                                          </p:val>
                                        </p:tav>
                                      </p:tavLst>
                                    </p:anim>
                                    <p:animEffect transition="in" filter="wipe(up)">
                                      <p:cBhvr>
                                        <p:cTn id="37" dur="500"/>
                                        <p:tgtEl>
                                          <p:spTgt spid="15"/>
                                        </p:tgtEl>
                                      </p:cBhvr>
                                    </p:animEffect>
                                  </p:childTnLst>
                                </p:cTn>
                              </p:par>
                            </p:childTnLst>
                          </p:cTn>
                        </p:par>
                        <p:par>
                          <p:cTn id="38" fill="hold">
                            <p:stCondLst>
                              <p:cond delay="4300"/>
                            </p:stCondLst>
                            <p:childTnLst>
                              <p:par>
                                <p:cTn id="39" presetID="12" presetClass="entr" presetSubtype="1" fill="hold" grpId="0" nodeType="afterEffect">
                                  <p:stCondLst>
                                    <p:cond delay="0"/>
                                  </p:stCondLst>
                                  <p:childTnLst>
                                    <p:set>
                                      <p:cBhvr>
                                        <p:cTn id="40" dur="1" fill="hold">
                                          <p:stCondLst>
                                            <p:cond delay="0"/>
                                          </p:stCondLst>
                                        </p:cTn>
                                        <p:tgtEl>
                                          <p:spTgt spid="16"/>
                                        </p:tgtEl>
                                        <p:attrNameLst>
                                          <p:attrName>style.visibility</p:attrName>
                                        </p:attrNameLst>
                                      </p:cBhvr>
                                      <p:to>
                                        <p:strVal val="visible"/>
                                      </p:to>
                                    </p:set>
                                    <p:anim calcmode="lin" valueType="num">
                                      <p:cBhvr additive="base">
                                        <p:cTn id="41" dur="500"/>
                                        <p:tgtEl>
                                          <p:spTgt spid="16"/>
                                        </p:tgtEl>
                                        <p:attrNameLst>
                                          <p:attrName>ppt_y</p:attrName>
                                        </p:attrNameLst>
                                      </p:cBhvr>
                                      <p:tavLst>
                                        <p:tav tm="0">
                                          <p:val>
                                            <p:strVal val="#ppt_y-#ppt_h*1.125000"/>
                                          </p:val>
                                        </p:tav>
                                        <p:tav tm="100000">
                                          <p:val>
                                            <p:strVal val="#ppt_y"/>
                                          </p:val>
                                        </p:tav>
                                      </p:tavLst>
                                    </p:anim>
                                    <p:animEffect transition="in" filter="wipe(down)">
                                      <p:cBhvr>
                                        <p:cTn id="4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4" grpId="0" animBg="1"/>
      <p:bldP spid="4" grpId="1" animBg="1"/>
      <p:bldP spid="15" grpId="0"/>
      <p:bldP spid="1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p:cNvSpPr/>
          <p:nvPr/>
        </p:nvSpPr>
        <p:spPr>
          <a:xfrm flipV="1">
            <a:off x="3472892" y="836712"/>
            <a:ext cx="144016" cy="14401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a:endCxn id="4" idx="2"/>
          </p:cNvCxnSpPr>
          <p:nvPr/>
        </p:nvCxnSpPr>
        <p:spPr>
          <a:xfrm flipV="1">
            <a:off x="-30820" y="908720"/>
            <a:ext cx="3503712"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283263" y="447055"/>
            <a:ext cx="3162589" cy="461665"/>
          </a:xfrm>
          <a:prstGeom prst="rect">
            <a:avLst/>
          </a:prstGeom>
          <a:noFill/>
        </p:spPr>
        <p:txBody>
          <a:bodyPr wrap="square" rtlCol="0">
            <a:spAutoFit/>
          </a:bodyPr>
          <a:lstStyle/>
          <a:p>
            <a:r>
              <a:rPr lang="zh-CN" altLang="en-US" sz="2400" dirty="0">
                <a:latin typeface="Agency FB" panose="020B0503020202020204" pitchFamily="34" charset="0"/>
              </a:rPr>
              <a:t>基础概念</a:t>
            </a:r>
            <a:endParaRPr lang="en-US" altLang="zh-CN" sz="2400" dirty="0">
              <a:latin typeface="Agency FB" panose="020B0503020202020204" pitchFamily="34" charset="0"/>
            </a:endParaRPr>
          </a:p>
        </p:txBody>
      </p:sp>
      <p:sp>
        <p:nvSpPr>
          <p:cNvPr id="7" name="文本框 6">
            <a:extLst>
              <a:ext uri="{FF2B5EF4-FFF2-40B4-BE49-F238E27FC236}">
                <a16:creationId xmlns:a16="http://schemas.microsoft.com/office/drawing/2014/main" id="{D8DC2788-085A-49A1-99C1-2B2A79BC6D17}"/>
              </a:ext>
            </a:extLst>
          </p:cNvPr>
          <p:cNvSpPr txBox="1"/>
          <p:nvPr/>
        </p:nvSpPr>
        <p:spPr>
          <a:xfrm>
            <a:off x="695400" y="1195437"/>
            <a:ext cx="10873208" cy="2400657"/>
          </a:xfrm>
          <a:prstGeom prst="rect">
            <a:avLst/>
          </a:prstGeom>
          <a:noFill/>
        </p:spPr>
        <p:txBody>
          <a:bodyPr wrap="square" rtlCol="0">
            <a:spAutoFit/>
          </a:bodyPr>
          <a:lstStyle/>
          <a:p>
            <a:pPr marL="342900" indent="-342900">
              <a:buFont typeface="Wingdings" panose="05000000000000000000" pitchFamily="2" charset="2"/>
              <a:buChar char="l"/>
            </a:pPr>
            <a:r>
              <a:rPr lang="zh-CN" altLang="en-US" sz="2000" b="1" dirty="0"/>
              <a:t>过拟合</a:t>
            </a:r>
            <a:endParaRPr lang="en-US" altLang="zh-CN" sz="2000" b="1" dirty="0"/>
          </a:p>
          <a:p>
            <a:r>
              <a:rPr lang="en-US" altLang="zh-CN" sz="2000" b="1" dirty="0">
                <a:solidFill>
                  <a:srgbClr val="FF0000"/>
                </a:solidFill>
              </a:rPr>
              <a:t>WHY</a:t>
            </a:r>
            <a:r>
              <a:rPr lang="zh-CN" altLang="en-US" sz="2000" b="1" dirty="0">
                <a:solidFill>
                  <a:srgbClr val="FF0000"/>
                </a:solidFill>
              </a:rPr>
              <a:t>？</a:t>
            </a:r>
            <a:r>
              <a:rPr lang="en-US" altLang="zh-CN" sz="2000" b="1" dirty="0">
                <a:solidFill>
                  <a:srgbClr val="FF0000"/>
                </a:solidFill>
              </a:rPr>
              <a:t>WHAT</a:t>
            </a:r>
            <a:r>
              <a:rPr lang="zh-CN" altLang="en-US" sz="2000" b="1" dirty="0">
                <a:solidFill>
                  <a:srgbClr val="FF0000"/>
                </a:solidFill>
              </a:rPr>
              <a:t>？</a:t>
            </a:r>
            <a:r>
              <a:rPr lang="en-US" altLang="zh-CN" sz="2000" b="1" dirty="0">
                <a:solidFill>
                  <a:srgbClr val="FF0000"/>
                </a:solidFill>
              </a:rPr>
              <a:t>HOW</a:t>
            </a:r>
            <a:r>
              <a:rPr lang="zh-CN" altLang="en-US" sz="2000" b="1" dirty="0">
                <a:solidFill>
                  <a:srgbClr val="FF0000"/>
                </a:solidFill>
              </a:rPr>
              <a:t>？</a:t>
            </a:r>
            <a:endParaRPr lang="en-US" altLang="zh-CN" sz="2000" b="1" dirty="0">
              <a:solidFill>
                <a:srgbClr val="FF0000"/>
              </a:solidFill>
            </a:endParaRPr>
          </a:p>
          <a:p>
            <a:endParaRPr lang="en-US" altLang="zh-CN" sz="2000" b="1" dirty="0">
              <a:solidFill>
                <a:srgbClr val="FF0000"/>
              </a:solidFill>
            </a:endParaRPr>
          </a:p>
          <a:p>
            <a:r>
              <a:rPr lang="zh-CN" altLang="en-US" dirty="0"/>
              <a:t>过拟合是一种现象，我们的数据在训练集上可能很好的表现，但是在遇到新的数据后，表现就没有那么出色了，这种现象叫过拟合。</a:t>
            </a:r>
            <a:endParaRPr lang="en-US" altLang="zh-CN" dirty="0"/>
          </a:p>
          <a:p>
            <a:endParaRPr lang="en-US" altLang="zh-CN" dirty="0"/>
          </a:p>
          <a:p>
            <a:r>
              <a:rPr lang="zh-CN" altLang="en-US" dirty="0"/>
              <a:t>过拟合带来的影响：模型训练时的检测率很高效果很好，但是用于实际检验时，效果很差，模型不能很准确地预测，即</a:t>
            </a:r>
            <a:r>
              <a:rPr lang="zh-CN" altLang="en-US" b="1" dirty="0"/>
              <a:t>泛化能力</a:t>
            </a:r>
            <a:r>
              <a:rPr lang="zh-CN" altLang="en-US" dirty="0"/>
              <a:t>差。</a:t>
            </a:r>
            <a:endParaRPr lang="en-US" altLang="zh-CN" dirty="0"/>
          </a:p>
        </p:txBody>
      </p:sp>
      <p:sp>
        <p:nvSpPr>
          <p:cNvPr id="3" name="AutoShape 2" descr="[公式]">
            <a:extLst>
              <a:ext uri="{FF2B5EF4-FFF2-40B4-BE49-F238E27FC236}">
                <a16:creationId xmlns:a16="http://schemas.microsoft.com/office/drawing/2014/main" id="{E557092A-43CE-4A70-84F7-39F580A0FEAB}"/>
              </a:ext>
            </a:extLst>
          </p:cNvPr>
          <p:cNvSpPr>
            <a:spLocks noChangeAspect="1" noChangeArrowheads="1"/>
          </p:cNvSpPr>
          <p:nvPr/>
        </p:nvSpPr>
        <p:spPr bwMode="auto">
          <a:xfrm>
            <a:off x="34321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AutoShape 8" descr="[公式]">
            <a:extLst>
              <a:ext uri="{FF2B5EF4-FFF2-40B4-BE49-F238E27FC236}">
                <a16:creationId xmlns:a16="http://schemas.microsoft.com/office/drawing/2014/main" id="{3B151B13-88AE-47D1-A17E-AB83318390A2}"/>
              </a:ext>
            </a:extLst>
          </p:cNvPr>
          <p:cNvSpPr>
            <a:spLocks noChangeAspect="1" noChangeArrowheads="1"/>
          </p:cNvSpPr>
          <p:nvPr/>
        </p:nvSpPr>
        <p:spPr bwMode="auto">
          <a:xfrm flipV="1">
            <a:off x="15636875" y="-1014094"/>
            <a:ext cx="141599" cy="4571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549747640"/>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0-#ppt_w/2"/>
                                          </p:val>
                                        </p:tav>
                                        <p:tav tm="100000">
                                          <p:val>
                                            <p:strVal val="#ppt_x"/>
                                          </p:val>
                                        </p:tav>
                                      </p:tavLst>
                                    </p:anim>
                                    <p:anim calcmode="lin" valueType="num">
                                      <p:cBhvr additive="base">
                                        <p:cTn id="13" dur="500" fill="hold"/>
                                        <p:tgtEl>
                                          <p:spTgt spid="4"/>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2" presetClass="entr" presetSubtype="1" fill="hold" grpId="0" nodeType="afterEffect">
                                  <p:stCondLst>
                                    <p:cond delay="0"/>
                                  </p:stCondLst>
                                  <p:iterate type="lt">
                                    <p:tmPct val="10000"/>
                                  </p:iterate>
                                  <p:childTnLst>
                                    <p:set>
                                      <p:cBhvr>
                                        <p:cTn id="16" dur="1" fill="hold">
                                          <p:stCondLst>
                                            <p:cond delay="0"/>
                                          </p:stCondLst>
                                        </p:cTn>
                                        <p:tgtEl>
                                          <p:spTgt spid="9"/>
                                        </p:tgtEl>
                                        <p:attrNameLst>
                                          <p:attrName>style.visibility</p:attrName>
                                        </p:attrNameLst>
                                      </p:cBhvr>
                                      <p:to>
                                        <p:strVal val="visible"/>
                                      </p:to>
                                    </p:set>
                                    <p:anim calcmode="lin" valueType="num">
                                      <p:cBhvr additive="base">
                                        <p:cTn id="17" dur="250"/>
                                        <p:tgtEl>
                                          <p:spTgt spid="9"/>
                                        </p:tgtEl>
                                        <p:attrNameLst>
                                          <p:attrName>ppt_y</p:attrName>
                                        </p:attrNameLst>
                                      </p:cBhvr>
                                      <p:tavLst>
                                        <p:tav tm="0">
                                          <p:val>
                                            <p:strVal val="#ppt_y-#ppt_h*1.125000"/>
                                          </p:val>
                                        </p:tav>
                                        <p:tav tm="100000">
                                          <p:val>
                                            <p:strVal val="#ppt_y"/>
                                          </p:val>
                                        </p:tav>
                                      </p:tavLst>
                                    </p:anim>
                                    <p:animEffect transition="in" filter="wipe(down)">
                                      <p:cBhvr>
                                        <p:cTn id="18" dur="250"/>
                                        <p:tgtEl>
                                          <p:spTgt spid="9"/>
                                        </p:tgtEl>
                                      </p:cBhvr>
                                    </p:animEffect>
                                  </p:childTnLst>
                                </p:cTn>
                              </p:par>
                            </p:childTnLst>
                          </p:cTn>
                        </p:par>
                        <p:par>
                          <p:cTn id="19" fill="hold">
                            <p:stCondLst>
                              <p:cond delay="1325"/>
                            </p:stCondLst>
                            <p:childTnLst>
                              <p:par>
                                <p:cTn id="20" presetID="22" presetClass="entr" presetSubtype="1" fill="hold" grpId="0" nodeType="after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up)">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p:bldP spid="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p:cNvSpPr/>
          <p:nvPr/>
        </p:nvSpPr>
        <p:spPr>
          <a:xfrm flipV="1">
            <a:off x="3472892" y="836712"/>
            <a:ext cx="144016" cy="14401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a:endCxn id="4" idx="2"/>
          </p:cNvCxnSpPr>
          <p:nvPr/>
        </p:nvCxnSpPr>
        <p:spPr>
          <a:xfrm flipV="1">
            <a:off x="-30820" y="908720"/>
            <a:ext cx="3503712"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283263" y="447055"/>
            <a:ext cx="3162589" cy="461665"/>
          </a:xfrm>
          <a:prstGeom prst="rect">
            <a:avLst/>
          </a:prstGeom>
          <a:noFill/>
        </p:spPr>
        <p:txBody>
          <a:bodyPr wrap="square" rtlCol="0">
            <a:spAutoFit/>
          </a:bodyPr>
          <a:lstStyle/>
          <a:p>
            <a:r>
              <a:rPr lang="zh-CN" altLang="en-US" sz="2400" dirty="0">
                <a:latin typeface="Agency FB" panose="020B0503020202020204" pitchFamily="34" charset="0"/>
              </a:rPr>
              <a:t>基础概念</a:t>
            </a:r>
            <a:endParaRPr lang="en-US" altLang="zh-CN" sz="2400" dirty="0">
              <a:latin typeface="Agency FB" panose="020B0503020202020204" pitchFamily="34" charset="0"/>
            </a:endParaRPr>
          </a:p>
        </p:txBody>
      </p:sp>
      <p:sp>
        <p:nvSpPr>
          <p:cNvPr id="7" name="文本框 6">
            <a:extLst>
              <a:ext uri="{FF2B5EF4-FFF2-40B4-BE49-F238E27FC236}">
                <a16:creationId xmlns:a16="http://schemas.microsoft.com/office/drawing/2014/main" id="{D8DC2788-085A-49A1-99C1-2B2A79BC6D17}"/>
              </a:ext>
            </a:extLst>
          </p:cNvPr>
          <p:cNvSpPr txBox="1"/>
          <p:nvPr/>
        </p:nvSpPr>
        <p:spPr>
          <a:xfrm>
            <a:off x="695400" y="1195437"/>
            <a:ext cx="10873208" cy="1846659"/>
          </a:xfrm>
          <a:prstGeom prst="rect">
            <a:avLst/>
          </a:prstGeom>
          <a:noFill/>
        </p:spPr>
        <p:txBody>
          <a:bodyPr wrap="square" rtlCol="0">
            <a:spAutoFit/>
          </a:bodyPr>
          <a:lstStyle/>
          <a:p>
            <a:pPr marL="342900" indent="-342900">
              <a:buFont typeface="Wingdings" panose="05000000000000000000" pitchFamily="2" charset="2"/>
              <a:buChar char="l"/>
            </a:pPr>
            <a:r>
              <a:rPr lang="zh-CN" altLang="en-US" sz="2000" b="1" dirty="0"/>
              <a:t>模型复杂度</a:t>
            </a:r>
            <a:endParaRPr lang="en-US" altLang="zh-CN" sz="2000" b="1" dirty="0"/>
          </a:p>
          <a:p>
            <a:r>
              <a:rPr lang="en-US" altLang="zh-CN" sz="2000" b="1" dirty="0">
                <a:solidFill>
                  <a:srgbClr val="FF0000"/>
                </a:solidFill>
              </a:rPr>
              <a:t>WHY</a:t>
            </a:r>
            <a:r>
              <a:rPr lang="zh-CN" altLang="en-US" sz="2000" b="1" dirty="0">
                <a:solidFill>
                  <a:srgbClr val="FF0000"/>
                </a:solidFill>
              </a:rPr>
              <a:t>？</a:t>
            </a:r>
            <a:r>
              <a:rPr lang="en-US" altLang="zh-CN" sz="2000" b="1" dirty="0">
                <a:solidFill>
                  <a:srgbClr val="FF0000"/>
                </a:solidFill>
              </a:rPr>
              <a:t>WHAT</a:t>
            </a:r>
            <a:r>
              <a:rPr lang="zh-CN" altLang="en-US" sz="2000" b="1" dirty="0">
                <a:solidFill>
                  <a:srgbClr val="FF0000"/>
                </a:solidFill>
              </a:rPr>
              <a:t>？</a:t>
            </a:r>
            <a:r>
              <a:rPr lang="en-US" altLang="zh-CN" sz="2000" b="1" dirty="0">
                <a:solidFill>
                  <a:srgbClr val="FF0000"/>
                </a:solidFill>
              </a:rPr>
              <a:t>HOW</a:t>
            </a:r>
            <a:r>
              <a:rPr lang="zh-CN" altLang="en-US" sz="2000" b="1" dirty="0">
                <a:solidFill>
                  <a:srgbClr val="FF0000"/>
                </a:solidFill>
              </a:rPr>
              <a:t>？</a:t>
            </a:r>
            <a:endParaRPr lang="en-US" altLang="zh-CN" sz="2000" b="1" dirty="0">
              <a:solidFill>
                <a:srgbClr val="FF0000"/>
              </a:solidFill>
            </a:endParaRPr>
          </a:p>
          <a:p>
            <a:endParaRPr lang="en-US" altLang="zh-CN" sz="2000" b="1" dirty="0">
              <a:solidFill>
                <a:srgbClr val="FF0000"/>
              </a:solidFill>
            </a:endParaRPr>
          </a:p>
          <a:p>
            <a:r>
              <a:rPr lang="zh-CN" altLang="en-US" dirty="0"/>
              <a:t>由于高阶多项式函数模型参数更多，模型函数的选择空间更大，所以高阶多项式函数比低阶多项式函数的复杂度更高。因此，高阶多项式比低阶多项式函数更容易在相同的训练数据集上得到更低的训练误差。给定训练数据集，模型复杂度和误差间的关系如下：</a:t>
            </a:r>
            <a:endParaRPr lang="en-US" altLang="zh-CN" dirty="0"/>
          </a:p>
        </p:txBody>
      </p:sp>
      <p:sp>
        <p:nvSpPr>
          <p:cNvPr id="3" name="AutoShape 2" descr="[公式]">
            <a:extLst>
              <a:ext uri="{FF2B5EF4-FFF2-40B4-BE49-F238E27FC236}">
                <a16:creationId xmlns:a16="http://schemas.microsoft.com/office/drawing/2014/main" id="{E557092A-43CE-4A70-84F7-39F580A0FEAB}"/>
              </a:ext>
            </a:extLst>
          </p:cNvPr>
          <p:cNvSpPr>
            <a:spLocks noChangeAspect="1" noChangeArrowheads="1"/>
          </p:cNvSpPr>
          <p:nvPr/>
        </p:nvSpPr>
        <p:spPr bwMode="auto">
          <a:xfrm>
            <a:off x="34321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AutoShape 8" descr="[公式]">
            <a:extLst>
              <a:ext uri="{FF2B5EF4-FFF2-40B4-BE49-F238E27FC236}">
                <a16:creationId xmlns:a16="http://schemas.microsoft.com/office/drawing/2014/main" id="{3B151B13-88AE-47D1-A17E-AB83318390A2}"/>
              </a:ext>
            </a:extLst>
          </p:cNvPr>
          <p:cNvSpPr>
            <a:spLocks noChangeAspect="1" noChangeArrowheads="1"/>
          </p:cNvSpPr>
          <p:nvPr/>
        </p:nvSpPr>
        <p:spPr bwMode="auto">
          <a:xfrm flipV="1">
            <a:off x="15636875" y="-1014094"/>
            <a:ext cx="141599" cy="4571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2" name="图片 1">
            <a:extLst>
              <a:ext uri="{FF2B5EF4-FFF2-40B4-BE49-F238E27FC236}">
                <a16:creationId xmlns:a16="http://schemas.microsoft.com/office/drawing/2014/main" id="{F7161A11-8871-4D01-980B-5500C77B8BF3}"/>
              </a:ext>
            </a:extLst>
          </p:cNvPr>
          <p:cNvPicPr>
            <a:picLocks noChangeAspect="1"/>
          </p:cNvPicPr>
          <p:nvPr/>
        </p:nvPicPr>
        <p:blipFill>
          <a:blip r:embed="rId3"/>
          <a:stretch>
            <a:fillRect/>
          </a:stretch>
        </p:blipFill>
        <p:spPr>
          <a:xfrm>
            <a:off x="761411" y="3042096"/>
            <a:ext cx="5566978" cy="3910852"/>
          </a:xfrm>
          <a:prstGeom prst="rect">
            <a:avLst/>
          </a:prstGeom>
        </p:spPr>
      </p:pic>
      <p:sp>
        <p:nvSpPr>
          <p:cNvPr id="10" name="文本框 9">
            <a:extLst>
              <a:ext uri="{FF2B5EF4-FFF2-40B4-BE49-F238E27FC236}">
                <a16:creationId xmlns:a16="http://schemas.microsoft.com/office/drawing/2014/main" id="{794A2E3C-4CDB-4D91-A016-FE55ED43EC9B}"/>
              </a:ext>
            </a:extLst>
          </p:cNvPr>
          <p:cNvSpPr txBox="1"/>
          <p:nvPr/>
        </p:nvSpPr>
        <p:spPr>
          <a:xfrm>
            <a:off x="6528048" y="3425877"/>
            <a:ext cx="4902541" cy="1200329"/>
          </a:xfrm>
          <a:prstGeom prst="rect">
            <a:avLst/>
          </a:prstGeom>
          <a:noFill/>
        </p:spPr>
        <p:txBody>
          <a:bodyPr wrap="square" rtlCol="0">
            <a:spAutoFit/>
          </a:bodyPr>
          <a:lstStyle/>
          <a:p>
            <a:r>
              <a:rPr lang="zh-CN" altLang="en-US" dirty="0"/>
              <a:t>给定训练数据集，如果模型的复杂度过低，很容易出现欠拟合；如果模型复杂度过高，很容易出现过拟合。应对欠拟合和过拟合的一个方法是针对数据集选择合适的复杂度模型。</a:t>
            </a:r>
            <a:endParaRPr lang="en-US" altLang="zh-CN" dirty="0"/>
          </a:p>
        </p:txBody>
      </p:sp>
    </p:spTree>
    <p:extLst>
      <p:ext uri="{BB962C8B-B14F-4D97-AF65-F5344CB8AC3E}">
        <p14:creationId xmlns:p14="http://schemas.microsoft.com/office/powerpoint/2010/main" val="2383691941"/>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0-#ppt_w/2"/>
                                          </p:val>
                                        </p:tav>
                                        <p:tav tm="100000">
                                          <p:val>
                                            <p:strVal val="#ppt_x"/>
                                          </p:val>
                                        </p:tav>
                                      </p:tavLst>
                                    </p:anim>
                                    <p:anim calcmode="lin" valueType="num">
                                      <p:cBhvr additive="base">
                                        <p:cTn id="13" dur="500" fill="hold"/>
                                        <p:tgtEl>
                                          <p:spTgt spid="4"/>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2" presetClass="entr" presetSubtype="1" fill="hold" grpId="0" nodeType="afterEffect">
                                  <p:stCondLst>
                                    <p:cond delay="0"/>
                                  </p:stCondLst>
                                  <p:iterate type="lt">
                                    <p:tmPct val="10000"/>
                                  </p:iterate>
                                  <p:childTnLst>
                                    <p:set>
                                      <p:cBhvr>
                                        <p:cTn id="16" dur="1" fill="hold">
                                          <p:stCondLst>
                                            <p:cond delay="0"/>
                                          </p:stCondLst>
                                        </p:cTn>
                                        <p:tgtEl>
                                          <p:spTgt spid="9"/>
                                        </p:tgtEl>
                                        <p:attrNameLst>
                                          <p:attrName>style.visibility</p:attrName>
                                        </p:attrNameLst>
                                      </p:cBhvr>
                                      <p:to>
                                        <p:strVal val="visible"/>
                                      </p:to>
                                    </p:set>
                                    <p:anim calcmode="lin" valueType="num">
                                      <p:cBhvr additive="base">
                                        <p:cTn id="17" dur="250"/>
                                        <p:tgtEl>
                                          <p:spTgt spid="9"/>
                                        </p:tgtEl>
                                        <p:attrNameLst>
                                          <p:attrName>ppt_y</p:attrName>
                                        </p:attrNameLst>
                                      </p:cBhvr>
                                      <p:tavLst>
                                        <p:tav tm="0">
                                          <p:val>
                                            <p:strVal val="#ppt_y-#ppt_h*1.125000"/>
                                          </p:val>
                                        </p:tav>
                                        <p:tav tm="100000">
                                          <p:val>
                                            <p:strVal val="#ppt_y"/>
                                          </p:val>
                                        </p:tav>
                                      </p:tavLst>
                                    </p:anim>
                                    <p:animEffect transition="in" filter="wipe(down)">
                                      <p:cBhvr>
                                        <p:cTn id="18" dur="250"/>
                                        <p:tgtEl>
                                          <p:spTgt spid="9"/>
                                        </p:tgtEl>
                                      </p:cBhvr>
                                    </p:animEffect>
                                  </p:childTnLst>
                                </p:cTn>
                              </p:par>
                            </p:childTnLst>
                          </p:cTn>
                        </p:par>
                        <p:par>
                          <p:cTn id="19" fill="hold">
                            <p:stCondLst>
                              <p:cond delay="1325"/>
                            </p:stCondLst>
                            <p:childTnLst>
                              <p:par>
                                <p:cTn id="20" presetID="22" presetClass="entr" presetSubtype="1" fill="hold" grpId="0" nodeType="after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up)">
                                      <p:cBhvr>
                                        <p:cTn id="22" dur="500"/>
                                        <p:tgtEl>
                                          <p:spTgt spid="7"/>
                                        </p:tgtEl>
                                      </p:cBhvr>
                                    </p:animEffect>
                                  </p:childTnLst>
                                </p:cTn>
                              </p:par>
                            </p:childTnLst>
                          </p:cTn>
                        </p:par>
                        <p:par>
                          <p:cTn id="23" fill="hold">
                            <p:stCondLst>
                              <p:cond delay="1825"/>
                            </p:stCondLst>
                            <p:childTnLst>
                              <p:par>
                                <p:cTn id="24" presetID="22" presetClass="entr" presetSubtype="1" fill="hold" grpId="0" nodeType="after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wipe(up)">
                                      <p:cBhvr>
                                        <p:cTn id="2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p:bldP spid="7" grpId="0"/>
      <p:bldP spid="1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p:cNvSpPr/>
          <p:nvPr/>
        </p:nvSpPr>
        <p:spPr>
          <a:xfrm flipV="1">
            <a:off x="3472892" y="836712"/>
            <a:ext cx="144016" cy="14401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a:endCxn id="4" idx="2"/>
          </p:cNvCxnSpPr>
          <p:nvPr/>
        </p:nvCxnSpPr>
        <p:spPr>
          <a:xfrm flipV="1">
            <a:off x="-30820" y="908720"/>
            <a:ext cx="3503712"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283263" y="447055"/>
            <a:ext cx="3162589" cy="461665"/>
          </a:xfrm>
          <a:prstGeom prst="rect">
            <a:avLst/>
          </a:prstGeom>
          <a:noFill/>
        </p:spPr>
        <p:txBody>
          <a:bodyPr wrap="square" rtlCol="0">
            <a:spAutoFit/>
          </a:bodyPr>
          <a:lstStyle/>
          <a:p>
            <a:r>
              <a:rPr lang="zh-CN" altLang="en-US" sz="2400" dirty="0">
                <a:latin typeface="Agency FB" panose="020B0503020202020204" pitchFamily="34" charset="0"/>
              </a:rPr>
              <a:t>基础概念</a:t>
            </a:r>
            <a:endParaRPr lang="en-US" altLang="zh-CN" sz="2400" dirty="0">
              <a:latin typeface="Agency FB" panose="020B0503020202020204" pitchFamily="34" charset="0"/>
            </a:endParaRPr>
          </a:p>
        </p:txBody>
      </p:sp>
      <p:sp>
        <p:nvSpPr>
          <p:cNvPr id="7" name="文本框 6">
            <a:extLst>
              <a:ext uri="{FF2B5EF4-FFF2-40B4-BE49-F238E27FC236}">
                <a16:creationId xmlns:a16="http://schemas.microsoft.com/office/drawing/2014/main" id="{D8DC2788-085A-49A1-99C1-2B2A79BC6D17}"/>
              </a:ext>
            </a:extLst>
          </p:cNvPr>
          <p:cNvSpPr txBox="1"/>
          <p:nvPr/>
        </p:nvSpPr>
        <p:spPr>
          <a:xfrm>
            <a:off x="695400" y="1195437"/>
            <a:ext cx="10873208" cy="4062651"/>
          </a:xfrm>
          <a:prstGeom prst="rect">
            <a:avLst/>
          </a:prstGeom>
          <a:noFill/>
        </p:spPr>
        <p:txBody>
          <a:bodyPr wrap="square" rtlCol="0">
            <a:spAutoFit/>
          </a:bodyPr>
          <a:lstStyle/>
          <a:p>
            <a:pPr marL="342900" indent="-342900">
              <a:buFont typeface="Wingdings" panose="05000000000000000000" pitchFamily="2" charset="2"/>
              <a:buChar char="l"/>
            </a:pPr>
            <a:r>
              <a:rPr lang="zh-CN" altLang="en-US" sz="2000" b="1" dirty="0"/>
              <a:t>模型复杂度</a:t>
            </a:r>
            <a:endParaRPr lang="en-US" altLang="zh-CN" sz="2000" b="1" dirty="0"/>
          </a:p>
          <a:p>
            <a:r>
              <a:rPr lang="en-US" altLang="zh-CN" sz="2000" b="1" dirty="0">
                <a:solidFill>
                  <a:srgbClr val="FF0000"/>
                </a:solidFill>
              </a:rPr>
              <a:t>WHY</a:t>
            </a:r>
            <a:r>
              <a:rPr lang="zh-CN" altLang="en-US" sz="2000" b="1" dirty="0">
                <a:solidFill>
                  <a:srgbClr val="FF0000"/>
                </a:solidFill>
              </a:rPr>
              <a:t>？</a:t>
            </a:r>
            <a:r>
              <a:rPr lang="en-US" altLang="zh-CN" sz="2000" b="1" dirty="0">
                <a:solidFill>
                  <a:srgbClr val="FF0000"/>
                </a:solidFill>
              </a:rPr>
              <a:t>WHAT</a:t>
            </a:r>
            <a:r>
              <a:rPr lang="zh-CN" altLang="en-US" sz="2000" b="1" dirty="0">
                <a:solidFill>
                  <a:srgbClr val="FF0000"/>
                </a:solidFill>
              </a:rPr>
              <a:t>？</a:t>
            </a:r>
            <a:r>
              <a:rPr lang="en-US" altLang="zh-CN" sz="2000" b="1" dirty="0">
                <a:solidFill>
                  <a:srgbClr val="FF0000"/>
                </a:solidFill>
              </a:rPr>
              <a:t>HOW</a:t>
            </a:r>
            <a:r>
              <a:rPr lang="zh-CN" altLang="en-US" sz="2000" b="1" dirty="0">
                <a:solidFill>
                  <a:srgbClr val="FF0000"/>
                </a:solidFill>
              </a:rPr>
              <a:t>？</a:t>
            </a:r>
            <a:endParaRPr lang="en-US" altLang="zh-CN" sz="2000" b="1" dirty="0">
              <a:solidFill>
                <a:srgbClr val="FF0000"/>
              </a:solidFill>
            </a:endParaRPr>
          </a:p>
          <a:p>
            <a:endParaRPr lang="en-US" altLang="zh-CN" sz="2000" b="1" dirty="0">
              <a:solidFill>
                <a:srgbClr val="FF0000"/>
              </a:solidFill>
            </a:endParaRPr>
          </a:p>
          <a:p>
            <a:r>
              <a:rPr lang="zh-CN" altLang="en-US" dirty="0"/>
              <a:t>欠拟合就是训练过程中误差难以下降，过拟合就是训练之后，测试误差要远比训练误差大。</a:t>
            </a:r>
          </a:p>
          <a:p>
            <a:endParaRPr lang="en-US" altLang="zh-CN" dirty="0"/>
          </a:p>
          <a:p>
            <a:r>
              <a:rPr lang="zh-CN" altLang="en-US" dirty="0"/>
              <a:t>如果模型复杂度太低（参数过少），即模型可训练空间太小，就难以训练出有效的模型，便会出现欠拟合。</a:t>
            </a:r>
          </a:p>
          <a:p>
            <a:endParaRPr lang="en-US" altLang="zh-CN" dirty="0"/>
          </a:p>
          <a:p>
            <a:r>
              <a:rPr lang="zh-CN" altLang="en-US" dirty="0"/>
              <a:t>如果模型复杂度太高（参数很多），即模型可训练空间很大，在大量样本输入后容易训练过头，便会出现过拟合。</a:t>
            </a:r>
          </a:p>
          <a:p>
            <a:endParaRPr lang="en-US" altLang="zh-CN" dirty="0"/>
          </a:p>
          <a:p>
            <a:r>
              <a:rPr lang="zh-CN" altLang="en-US" dirty="0"/>
              <a:t>所以控制好模型复杂度（参数数量），是调整欠拟合和过拟合的一种方法。</a:t>
            </a:r>
          </a:p>
          <a:p>
            <a:endParaRPr lang="en-US" altLang="zh-CN" dirty="0"/>
          </a:p>
          <a:p>
            <a:r>
              <a:rPr lang="zh-CN" altLang="en-US" dirty="0"/>
              <a:t>换句话说，可以通过训练效果的图表判断是过拟合还是欠拟合，以此为依据调整网络的结构。比如如果欠拟合了，表示无法充分训练，可以将网络层的节点数量调大一些。</a:t>
            </a:r>
          </a:p>
        </p:txBody>
      </p:sp>
      <p:sp>
        <p:nvSpPr>
          <p:cNvPr id="3" name="AutoShape 2" descr="[公式]">
            <a:extLst>
              <a:ext uri="{FF2B5EF4-FFF2-40B4-BE49-F238E27FC236}">
                <a16:creationId xmlns:a16="http://schemas.microsoft.com/office/drawing/2014/main" id="{E557092A-43CE-4A70-84F7-39F580A0FEAB}"/>
              </a:ext>
            </a:extLst>
          </p:cNvPr>
          <p:cNvSpPr>
            <a:spLocks noChangeAspect="1" noChangeArrowheads="1"/>
          </p:cNvSpPr>
          <p:nvPr/>
        </p:nvSpPr>
        <p:spPr bwMode="auto">
          <a:xfrm>
            <a:off x="34321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AutoShape 8" descr="[公式]">
            <a:extLst>
              <a:ext uri="{FF2B5EF4-FFF2-40B4-BE49-F238E27FC236}">
                <a16:creationId xmlns:a16="http://schemas.microsoft.com/office/drawing/2014/main" id="{3B151B13-88AE-47D1-A17E-AB83318390A2}"/>
              </a:ext>
            </a:extLst>
          </p:cNvPr>
          <p:cNvSpPr>
            <a:spLocks noChangeAspect="1" noChangeArrowheads="1"/>
          </p:cNvSpPr>
          <p:nvPr/>
        </p:nvSpPr>
        <p:spPr bwMode="auto">
          <a:xfrm flipV="1">
            <a:off x="15636875" y="-1014094"/>
            <a:ext cx="141599" cy="4571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454270164"/>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0-#ppt_w/2"/>
                                          </p:val>
                                        </p:tav>
                                        <p:tav tm="100000">
                                          <p:val>
                                            <p:strVal val="#ppt_x"/>
                                          </p:val>
                                        </p:tav>
                                      </p:tavLst>
                                    </p:anim>
                                    <p:anim calcmode="lin" valueType="num">
                                      <p:cBhvr additive="base">
                                        <p:cTn id="13" dur="500" fill="hold"/>
                                        <p:tgtEl>
                                          <p:spTgt spid="4"/>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2" presetClass="entr" presetSubtype="1" fill="hold" grpId="0" nodeType="afterEffect">
                                  <p:stCondLst>
                                    <p:cond delay="0"/>
                                  </p:stCondLst>
                                  <p:iterate type="lt">
                                    <p:tmPct val="10000"/>
                                  </p:iterate>
                                  <p:childTnLst>
                                    <p:set>
                                      <p:cBhvr>
                                        <p:cTn id="16" dur="1" fill="hold">
                                          <p:stCondLst>
                                            <p:cond delay="0"/>
                                          </p:stCondLst>
                                        </p:cTn>
                                        <p:tgtEl>
                                          <p:spTgt spid="9"/>
                                        </p:tgtEl>
                                        <p:attrNameLst>
                                          <p:attrName>style.visibility</p:attrName>
                                        </p:attrNameLst>
                                      </p:cBhvr>
                                      <p:to>
                                        <p:strVal val="visible"/>
                                      </p:to>
                                    </p:set>
                                    <p:anim calcmode="lin" valueType="num">
                                      <p:cBhvr additive="base">
                                        <p:cTn id="17" dur="250"/>
                                        <p:tgtEl>
                                          <p:spTgt spid="9"/>
                                        </p:tgtEl>
                                        <p:attrNameLst>
                                          <p:attrName>ppt_y</p:attrName>
                                        </p:attrNameLst>
                                      </p:cBhvr>
                                      <p:tavLst>
                                        <p:tav tm="0">
                                          <p:val>
                                            <p:strVal val="#ppt_y-#ppt_h*1.125000"/>
                                          </p:val>
                                        </p:tav>
                                        <p:tav tm="100000">
                                          <p:val>
                                            <p:strVal val="#ppt_y"/>
                                          </p:val>
                                        </p:tav>
                                      </p:tavLst>
                                    </p:anim>
                                    <p:animEffect transition="in" filter="wipe(down)">
                                      <p:cBhvr>
                                        <p:cTn id="18" dur="250"/>
                                        <p:tgtEl>
                                          <p:spTgt spid="9"/>
                                        </p:tgtEl>
                                      </p:cBhvr>
                                    </p:animEffect>
                                  </p:childTnLst>
                                </p:cTn>
                              </p:par>
                            </p:childTnLst>
                          </p:cTn>
                        </p:par>
                        <p:par>
                          <p:cTn id="19" fill="hold">
                            <p:stCondLst>
                              <p:cond delay="1325"/>
                            </p:stCondLst>
                            <p:childTnLst>
                              <p:par>
                                <p:cTn id="20" presetID="22" presetClass="entr" presetSubtype="1" fill="hold" grpId="0" nodeType="after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up)">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p:bldP spid="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p:cNvSpPr/>
          <p:nvPr/>
        </p:nvSpPr>
        <p:spPr>
          <a:xfrm flipV="1">
            <a:off x="3472892" y="836712"/>
            <a:ext cx="144016" cy="14401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a:endCxn id="4" idx="2"/>
          </p:cNvCxnSpPr>
          <p:nvPr/>
        </p:nvCxnSpPr>
        <p:spPr>
          <a:xfrm flipV="1">
            <a:off x="-30820" y="908720"/>
            <a:ext cx="3503712"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283263" y="447055"/>
            <a:ext cx="3162589" cy="461665"/>
          </a:xfrm>
          <a:prstGeom prst="rect">
            <a:avLst/>
          </a:prstGeom>
          <a:noFill/>
        </p:spPr>
        <p:txBody>
          <a:bodyPr wrap="square" rtlCol="0">
            <a:spAutoFit/>
          </a:bodyPr>
          <a:lstStyle/>
          <a:p>
            <a:r>
              <a:rPr lang="zh-CN" altLang="en-US" sz="2400" dirty="0">
                <a:latin typeface="Agency FB" panose="020B0503020202020204" pitchFamily="34" charset="0"/>
              </a:rPr>
              <a:t>基础概念</a:t>
            </a:r>
            <a:endParaRPr lang="en-US" altLang="zh-CN" sz="2400" dirty="0">
              <a:latin typeface="Agency FB" panose="020B0503020202020204" pitchFamily="34" charset="0"/>
            </a:endParaRPr>
          </a:p>
        </p:txBody>
      </p:sp>
      <p:sp>
        <p:nvSpPr>
          <p:cNvPr id="7" name="文本框 6">
            <a:extLst>
              <a:ext uri="{FF2B5EF4-FFF2-40B4-BE49-F238E27FC236}">
                <a16:creationId xmlns:a16="http://schemas.microsoft.com/office/drawing/2014/main" id="{D8DC2788-085A-49A1-99C1-2B2A79BC6D17}"/>
              </a:ext>
            </a:extLst>
          </p:cNvPr>
          <p:cNvSpPr txBox="1"/>
          <p:nvPr/>
        </p:nvSpPr>
        <p:spPr>
          <a:xfrm>
            <a:off x="381319" y="1195437"/>
            <a:ext cx="11429361" cy="2246769"/>
          </a:xfrm>
          <a:prstGeom prst="rect">
            <a:avLst/>
          </a:prstGeom>
          <a:noFill/>
        </p:spPr>
        <p:txBody>
          <a:bodyPr wrap="square" rtlCol="0">
            <a:spAutoFit/>
          </a:bodyPr>
          <a:lstStyle/>
          <a:p>
            <a:pPr marL="342900" indent="-342900">
              <a:buFont typeface="Wingdings" panose="05000000000000000000" pitchFamily="2" charset="2"/>
              <a:buChar char="l"/>
            </a:pPr>
            <a:r>
              <a:rPr lang="zh-CN" altLang="en-US" sz="2000" b="1" dirty="0"/>
              <a:t>结构化风险（</a:t>
            </a:r>
            <a:r>
              <a:rPr lang="en-US" altLang="zh-CN" sz="2000" b="1" dirty="0"/>
              <a:t> L1, L2</a:t>
            </a:r>
            <a:r>
              <a:rPr lang="zh-CN" altLang="en-US" sz="2000" b="1" dirty="0"/>
              <a:t>正则化）</a:t>
            </a:r>
            <a:endParaRPr lang="en-US" altLang="zh-CN" sz="2000" b="1" dirty="0"/>
          </a:p>
          <a:p>
            <a:r>
              <a:rPr lang="en-US" altLang="zh-CN" sz="2000" b="1" dirty="0">
                <a:solidFill>
                  <a:srgbClr val="FF0000"/>
                </a:solidFill>
              </a:rPr>
              <a:t>WHY</a:t>
            </a:r>
            <a:r>
              <a:rPr lang="zh-CN" altLang="en-US" sz="2000" b="1" dirty="0">
                <a:solidFill>
                  <a:srgbClr val="FF0000"/>
                </a:solidFill>
              </a:rPr>
              <a:t>？</a:t>
            </a:r>
            <a:r>
              <a:rPr lang="en-US" altLang="zh-CN" sz="2000" b="1" dirty="0">
                <a:solidFill>
                  <a:srgbClr val="FF0000"/>
                </a:solidFill>
              </a:rPr>
              <a:t>WHAT</a:t>
            </a:r>
            <a:r>
              <a:rPr lang="zh-CN" altLang="en-US" sz="2000" b="1" dirty="0">
                <a:solidFill>
                  <a:srgbClr val="FF0000"/>
                </a:solidFill>
              </a:rPr>
              <a:t>？</a:t>
            </a:r>
            <a:r>
              <a:rPr lang="en-US" altLang="zh-CN" sz="2000" b="1" dirty="0">
                <a:solidFill>
                  <a:srgbClr val="FF0000"/>
                </a:solidFill>
              </a:rPr>
              <a:t>HOW</a:t>
            </a:r>
            <a:r>
              <a:rPr lang="zh-CN" altLang="en-US" sz="2000" b="1" dirty="0">
                <a:solidFill>
                  <a:srgbClr val="FF0000"/>
                </a:solidFill>
              </a:rPr>
              <a:t>？</a:t>
            </a:r>
            <a:endParaRPr lang="en-US" altLang="zh-CN" sz="2000" b="1" dirty="0">
              <a:solidFill>
                <a:srgbClr val="FF0000"/>
              </a:solidFill>
            </a:endParaRPr>
          </a:p>
          <a:p>
            <a:endParaRPr lang="en-US" altLang="zh-CN" sz="2000" b="1" dirty="0">
              <a:solidFill>
                <a:srgbClr val="FF0000"/>
              </a:solidFill>
            </a:endParaRPr>
          </a:p>
          <a:p>
            <a:r>
              <a:rPr lang="zh-CN" altLang="en-US" sz="2000" b="1" dirty="0">
                <a:solidFill>
                  <a:srgbClr val="FF0000"/>
                </a:solidFill>
              </a:rPr>
              <a:t>正则化（</a:t>
            </a:r>
            <a:r>
              <a:rPr lang="en-US" altLang="zh-CN" sz="2000" b="1" dirty="0">
                <a:solidFill>
                  <a:srgbClr val="FF0000"/>
                </a:solidFill>
              </a:rPr>
              <a:t>Regularization</a:t>
            </a:r>
            <a:r>
              <a:rPr lang="zh-CN" altLang="en-US" sz="2000" b="1" dirty="0">
                <a:solidFill>
                  <a:srgbClr val="FF0000"/>
                </a:solidFill>
              </a:rPr>
              <a:t>）是机器学习中一种常用的技术，其主要目的是控制模型复杂度，减小过拟合。最基本的正则化方法是在原目标（代价）函数 中添加惩罚项，对复杂度高的模型进行“惩罚” 。</a:t>
            </a:r>
            <a:endParaRPr lang="en-US" altLang="zh-CN" sz="2000" b="1" dirty="0">
              <a:solidFill>
                <a:srgbClr val="FF0000"/>
              </a:solidFill>
            </a:endParaRPr>
          </a:p>
          <a:p>
            <a:endParaRPr lang="en-US" altLang="zh-CN" sz="2000" b="1" dirty="0">
              <a:solidFill>
                <a:srgbClr val="FF0000"/>
              </a:solidFill>
            </a:endParaRPr>
          </a:p>
          <a:p>
            <a:r>
              <a:rPr lang="zh-CN" altLang="en-US" sz="2000" dirty="0"/>
              <a:t>数学表达式：</a:t>
            </a:r>
            <a:endParaRPr lang="en-US" altLang="zh-CN" sz="2000" dirty="0"/>
          </a:p>
        </p:txBody>
      </p:sp>
      <p:sp>
        <p:nvSpPr>
          <p:cNvPr id="3" name="AutoShape 2" descr="[公式]">
            <a:extLst>
              <a:ext uri="{FF2B5EF4-FFF2-40B4-BE49-F238E27FC236}">
                <a16:creationId xmlns:a16="http://schemas.microsoft.com/office/drawing/2014/main" id="{E557092A-43CE-4A70-84F7-39F580A0FEAB}"/>
              </a:ext>
            </a:extLst>
          </p:cNvPr>
          <p:cNvSpPr>
            <a:spLocks noChangeAspect="1" noChangeArrowheads="1"/>
          </p:cNvSpPr>
          <p:nvPr/>
        </p:nvSpPr>
        <p:spPr bwMode="auto">
          <a:xfrm>
            <a:off x="34321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AutoShape 8" descr="[公式]">
            <a:extLst>
              <a:ext uri="{FF2B5EF4-FFF2-40B4-BE49-F238E27FC236}">
                <a16:creationId xmlns:a16="http://schemas.microsoft.com/office/drawing/2014/main" id="{3B151B13-88AE-47D1-A17E-AB83318390A2}"/>
              </a:ext>
            </a:extLst>
          </p:cNvPr>
          <p:cNvSpPr>
            <a:spLocks noChangeAspect="1" noChangeArrowheads="1"/>
          </p:cNvSpPr>
          <p:nvPr/>
        </p:nvSpPr>
        <p:spPr bwMode="auto">
          <a:xfrm flipV="1">
            <a:off x="15636875" y="-1014094"/>
            <a:ext cx="141599" cy="4571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2" name="图片 1">
            <a:extLst>
              <a:ext uri="{FF2B5EF4-FFF2-40B4-BE49-F238E27FC236}">
                <a16:creationId xmlns:a16="http://schemas.microsoft.com/office/drawing/2014/main" id="{0D3787A0-3338-4312-A5F4-D8BBDA53AD8D}"/>
              </a:ext>
            </a:extLst>
          </p:cNvPr>
          <p:cNvPicPr>
            <a:picLocks noChangeAspect="1"/>
          </p:cNvPicPr>
          <p:nvPr/>
        </p:nvPicPr>
        <p:blipFill>
          <a:blip r:embed="rId3"/>
          <a:stretch>
            <a:fillRect/>
          </a:stretch>
        </p:blipFill>
        <p:spPr>
          <a:xfrm>
            <a:off x="2207568" y="2852936"/>
            <a:ext cx="8849284" cy="4005064"/>
          </a:xfrm>
          <a:prstGeom prst="rect">
            <a:avLst/>
          </a:prstGeom>
        </p:spPr>
      </p:pic>
    </p:spTree>
    <p:extLst>
      <p:ext uri="{BB962C8B-B14F-4D97-AF65-F5344CB8AC3E}">
        <p14:creationId xmlns:p14="http://schemas.microsoft.com/office/powerpoint/2010/main" val="901612127"/>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0-#ppt_w/2"/>
                                          </p:val>
                                        </p:tav>
                                        <p:tav tm="100000">
                                          <p:val>
                                            <p:strVal val="#ppt_x"/>
                                          </p:val>
                                        </p:tav>
                                      </p:tavLst>
                                    </p:anim>
                                    <p:anim calcmode="lin" valueType="num">
                                      <p:cBhvr additive="base">
                                        <p:cTn id="13" dur="500" fill="hold"/>
                                        <p:tgtEl>
                                          <p:spTgt spid="4"/>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2" presetClass="entr" presetSubtype="1" fill="hold" grpId="0" nodeType="afterEffect">
                                  <p:stCondLst>
                                    <p:cond delay="0"/>
                                  </p:stCondLst>
                                  <p:iterate type="lt">
                                    <p:tmPct val="10000"/>
                                  </p:iterate>
                                  <p:childTnLst>
                                    <p:set>
                                      <p:cBhvr>
                                        <p:cTn id="16" dur="1" fill="hold">
                                          <p:stCondLst>
                                            <p:cond delay="0"/>
                                          </p:stCondLst>
                                        </p:cTn>
                                        <p:tgtEl>
                                          <p:spTgt spid="9"/>
                                        </p:tgtEl>
                                        <p:attrNameLst>
                                          <p:attrName>style.visibility</p:attrName>
                                        </p:attrNameLst>
                                      </p:cBhvr>
                                      <p:to>
                                        <p:strVal val="visible"/>
                                      </p:to>
                                    </p:set>
                                    <p:anim calcmode="lin" valueType="num">
                                      <p:cBhvr additive="base">
                                        <p:cTn id="17" dur="250"/>
                                        <p:tgtEl>
                                          <p:spTgt spid="9"/>
                                        </p:tgtEl>
                                        <p:attrNameLst>
                                          <p:attrName>ppt_y</p:attrName>
                                        </p:attrNameLst>
                                      </p:cBhvr>
                                      <p:tavLst>
                                        <p:tav tm="0">
                                          <p:val>
                                            <p:strVal val="#ppt_y-#ppt_h*1.125000"/>
                                          </p:val>
                                        </p:tav>
                                        <p:tav tm="100000">
                                          <p:val>
                                            <p:strVal val="#ppt_y"/>
                                          </p:val>
                                        </p:tav>
                                      </p:tavLst>
                                    </p:anim>
                                    <p:animEffect transition="in" filter="wipe(down)">
                                      <p:cBhvr>
                                        <p:cTn id="18" dur="250"/>
                                        <p:tgtEl>
                                          <p:spTgt spid="9"/>
                                        </p:tgtEl>
                                      </p:cBhvr>
                                    </p:animEffect>
                                  </p:childTnLst>
                                </p:cTn>
                              </p:par>
                            </p:childTnLst>
                          </p:cTn>
                        </p:par>
                        <p:par>
                          <p:cTn id="19" fill="hold">
                            <p:stCondLst>
                              <p:cond delay="1325"/>
                            </p:stCondLst>
                            <p:childTnLst>
                              <p:par>
                                <p:cTn id="20" presetID="22" presetClass="entr" presetSubtype="1" fill="hold" grpId="0" nodeType="after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up)">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p:bldP spid="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p:cNvSpPr/>
          <p:nvPr/>
        </p:nvSpPr>
        <p:spPr>
          <a:xfrm flipV="1">
            <a:off x="3472892" y="836712"/>
            <a:ext cx="144016" cy="14401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a:endCxn id="4" idx="2"/>
          </p:cNvCxnSpPr>
          <p:nvPr/>
        </p:nvCxnSpPr>
        <p:spPr>
          <a:xfrm flipV="1">
            <a:off x="-30820" y="908720"/>
            <a:ext cx="3503712"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283263" y="447055"/>
            <a:ext cx="3162589" cy="461665"/>
          </a:xfrm>
          <a:prstGeom prst="rect">
            <a:avLst/>
          </a:prstGeom>
          <a:noFill/>
        </p:spPr>
        <p:txBody>
          <a:bodyPr wrap="square" rtlCol="0">
            <a:spAutoFit/>
          </a:bodyPr>
          <a:lstStyle/>
          <a:p>
            <a:r>
              <a:rPr lang="zh-CN" altLang="en-US" sz="2400" dirty="0">
                <a:latin typeface="Agency FB" panose="020B0503020202020204" pitchFamily="34" charset="0"/>
              </a:rPr>
              <a:t>引子</a:t>
            </a:r>
            <a:endParaRPr lang="en-US" altLang="zh-CN" sz="2400" dirty="0">
              <a:latin typeface="Agency FB" panose="020B0503020202020204" pitchFamily="34" charset="0"/>
            </a:endParaRPr>
          </a:p>
        </p:txBody>
      </p:sp>
      <p:pic>
        <p:nvPicPr>
          <p:cNvPr id="5" name="图片 4">
            <a:extLst>
              <a:ext uri="{FF2B5EF4-FFF2-40B4-BE49-F238E27FC236}">
                <a16:creationId xmlns:a16="http://schemas.microsoft.com/office/drawing/2014/main" id="{88015584-A62A-4317-AF28-F1C80B5F10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802" y="980728"/>
            <a:ext cx="7072309" cy="5906630"/>
          </a:xfrm>
          <a:prstGeom prst="rect">
            <a:avLst/>
          </a:prstGeom>
        </p:spPr>
      </p:pic>
      <p:pic>
        <p:nvPicPr>
          <p:cNvPr id="10" name="图片 9">
            <a:extLst>
              <a:ext uri="{FF2B5EF4-FFF2-40B4-BE49-F238E27FC236}">
                <a16:creationId xmlns:a16="http://schemas.microsoft.com/office/drawing/2014/main" id="{8244CA0E-BA7E-4B65-9DD1-93F8EDBDA4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51984" y="0"/>
            <a:ext cx="6230178" cy="5149838"/>
          </a:xfrm>
          <a:prstGeom prst="rect">
            <a:avLst/>
          </a:prstGeom>
        </p:spPr>
      </p:pic>
    </p:spTree>
    <p:extLst>
      <p:ext uri="{BB962C8B-B14F-4D97-AF65-F5344CB8AC3E}">
        <p14:creationId xmlns:p14="http://schemas.microsoft.com/office/powerpoint/2010/main" val="848428779"/>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0-#ppt_w/2"/>
                                          </p:val>
                                        </p:tav>
                                        <p:tav tm="100000">
                                          <p:val>
                                            <p:strVal val="#ppt_x"/>
                                          </p:val>
                                        </p:tav>
                                      </p:tavLst>
                                    </p:anim>
                                    <p:anim calcmode="lin" valueType="num">
                                      <p:cBhvr additive="base">
                                        <p:cTn id="13" dur="500" fill="hold"/>
                                        <p:tgtEl>
                                          <p:spTgt spid="4"/>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2" presetClass="entr" presetSubtype="1" fill="hold" grpId="0" nodeType="afterEffect">
                                  <p:stCondLst>
                                    <p:cond delay="0"/>
                                  </p:stCondLst>
                                  <p:iterate type="lt">
                                    <p:tmPct val="10000"/>
                                  </p:iterate>
                                  <p:childTnLst>
                                    <p:set>
                                      <p:cBhvr>
                                        <p:cTn id="16" dur="1" fill="hold">
                                          <p:stCondLst>
                                            <p:cond delay="0"/>
                                          </p:stCondLst>
                                        </p:cTn>
                                        <p:tgtEl>
                                          <p:spTgt spid="9"/>
                                        </p:tgtEl>
                                        <p:attrNameLst>
                                          <p:attrName>style.visibility</p:attrName>
                                        </p:attrNameLst>
                                      </p:cBhvr>
                                      <p:to>
                                        <p:strVal val="visible"/>
                                      </p:to>
                                    </p:set>
                                    <p:anim calcmode="lin" valueType="num">
                                      <p:cBhvr additive="base">
                                        <p:cTn id="17" dur="250"/>
                                        <p:tgtEl>
                                          <p:spTgt spid="9"/>
                                        </p:tgtEl>
                                        <p:attrNameLst>
                                          <p:attrName>ppt_y</p:attrName>
                                        </p:attrNameLst>
                                      </p:cBhvr>
                                      <p:tavLst>
                                        <p:tav tm="0">
                                          <p:val>
                                            <p:strVal val="#ppt_y-#ppt_h*1.125000"/>
                                          </p:val>
                                        </p:tav>
                                        <p:tav tm="100000">
                                          <p:val>
                                            <p:strVal val="#ppt_y"/>
                                          </p:val>
                                        </p:tav>
                                      </p:tavLst>
                                    </p:anim>
                                    <p:animEffect transition="in" filter="wipe(down)">
                                      <p:cBhvr>
                                        <p:cTn id="18" dur="25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p:cNvSpPr/>
          <p:nvPr/>
        </p:nvSpPr>
        <p:spPr>
          <a:xfrm flipV="1">
            <a:off x="3472892" y="836712"/>
            <a:ext cx="144016" cy="14401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a:endCxn id="4" idx="2"/>
          </p:cNvCxnSpPr>
          <p:nvPr/>
        </p:nvCxnSpPr>
        <p:spPr>
          <a:xfrm flipV="1">
            <a:off x="-30820" y="908720"/>
            <a:ext cx="3503712"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283263" y="447055"/>
            <a:ext cx="3162589" cy="461665"/>
          </a:xfrm>
          <a:prstGeom prst="rect">
            <a:avLst/>
          </a:prstGeom>
          <a:noFill/>
        </p:spPr>
        <p:txBody>
          <a:bodyPr wrap="square" rtlCol="0">
            <a:spAutoFit/>
          </a:bodyPr>
          <a:lstStyle/>
          <a:p>
            <a:r>
              <a:rPr lang="zh-CN" altLang="en-US" sz="2400" dirty="0">
                <a:latin typeface="Agency FB" panose="020B0503020202020204" pitchFamily="34" charset="0"/>
              </a:rPr>
              <a:t>引子</a:t>
            </a:r>
            <a:endParaRPr lang="en-US" altLang="zh-CN" sz="2400" dirty="0">
              <a:latin typeface="Agency FB" panose="020B0503020202020204" pitchFamily="34" charset="0"/>
            </a:endParaRPr>
          </a:p>
        </p:txBody>
      </p:sp>
      <p:pic>
        <p:nvPicPr>
          <p:cNvPr id="3" name="图片 2">
            <a:extLst>
              <a:ext uri="{FF2B5EF4-FFF2-40B4-BE49-F238E27FC236}">
                <a16:creationId xmlns:a16="http://schemas.microsoft.com/office/drawing/2014/main" id="{D585251A-8F88-49C8-B77B-AFE794F8BC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12763" y="0"/>
            <a:ext cx="6766473" cy="6858000"/>
          </a:xfrm>
          <a:prstGeom prst="rect">
            <a:avLst/>
          </a:prstGeom>
        </p:spPr>
      </p:pic>
    </p:spTree>
    <p:extLst>
      <p:ext uri="{BB962C8B-B14F-4D97-AF65-F5344CB8AC3E}">
        <p14:creationId xmlns:p14="http://schemas.microsoft.com/office/powerpoint/2010/main" val="4083710869"/>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0-#ppt_w/2"/>
                                          </p:val>
                                        </p:tav>
                                        <p:tav tm="100000">
                                          <p:val>
                                            <p:strVal val="#ppt_x"/>
                                          </p:val>
                                        </p:tav>
                                      </p:tavLst>
                                    </p:anim>
                                    <p:anim calcmode="lin" valueType="num">
                                      <p:cBhvr additive="base">
                                        <p:cTn id="13" dur="500" fill="hold"/>
                                        <p:tgtEl>
                                          <p:spTgt spid="4"/>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2" presetClass="entr" presetSubtype="1" fill="hold" grpId="0" nodeType="afterEffect">
                                  <p:stCondLst>
                                    <p:cond delay="0"/>
                                  </p:stCondLst>
                                  <p:iterate type="lt">
                                    <p:tmPct val="10000"/>
                                  </p:iterate>
                                  <p:childTnLst>
                                    <p:set>
                                      <p:cBhvr>
                                        <p:cTn id="16" dur="1" fill="hold">
                                          <p:stCondLst>
                                            <p:cond delay="0"/>
                                          </p:stCondLst>
                                        </p:cTn>
                                        <p:tgtEl>
                                          <p:spTgt spid="9"/>
                                        </p:tgtEl>
                                        <p:attrNameLst>
                                          <p:attrName>style.visibility</p:attrName>
                                        </p:attrNameLst>
                                      </p:cBhvr>
                                      <p:to>
                                        <p:strVal val="visible"/>
                                      </p:to>
                                    </p:set>
                                    <p:anim calcmode="lin" valueType="num">
                                      <p:cBhvr additive="base">
                                        <p:cTn id="17" dur="250"/>
                                        <p:tgtEl>
                                          <p:spTgt spid="9"/>
                                        </p:tgtEl>
                                        <p:attrNameLst>
                                          <p:attrName>ppt_y</p:attrName>
                                        </p:attrNameLst>
                                      </p:cBhvr>
                                      <p:tavLst>
                                        <p:tav tm="0">
                                          <p:val>
                                            <p:strVal val="#ppt_y-#ppt_h*1.125000"/>
                                          </p:val>
                                        </p:tav>
                                        <p:tav tm="100000">
                                          <p:val>
                                            <p:strVal val="#ppt_y"/>
                                          </p:val>
                                        </p:tav>
                                      </p:tavLst>
                                    </p:anim>
                                    <p:animEffect transition="in" filter="wipe(down)">
                                      <p:cBhvr>
                                        <p:cTn id="18" dur="25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p:cNvSpPr/>
          <p:nvPr/>
        </p:nvSpPr>
        <p:spPr>
          <a:xfrm flipV="1">
            <a:off x="3472892" y="836712"/>
            <a:ext cx="144016" cy="14401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a:endCxn id="4" idx="2"/>
          </p:cNvCxnSpPr>
          <p:nvPr/>
        </p:nvCxnSpPr>
        <p:spPr>
          <a:xfrm flipV="1">
            <a:off x="-30820" y="908720"/>
            <a:ext cx="3503712"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283263" y="447055"/>
            <a:ext cx="3162589" cy="461665"/>
          </a:xfrm>
          <a:prstGeom prst="rect">
            <a:avLst/>
          </a:prstGeom>
          <a:noFill/>
        </p:spPr>
        <p:txBody>
          <a:bodyPr wrap="square" rtlCol="0">
            <a:spAutoFit/>
          </a:bodyPr>
          <a:lstStyle/>
          <a:p>
            <a:r>
              <a:rPr lang="zh-CN" altLang="en-US" sz="2400" dirty="0">
                <a:latin typeface="Agency FB" panose="020B0503020202020204" pitchFamily="34" charset="0"/>
              </a:rPr>
              <a:t>引子</a:t>
            </a:r>
            <a:endParaRPr lang="en-US" altLang="zh-CN" sz="2400" dirty="0">
              <a:latin typeface="Agency FB" panose="020B0503020202020204" pitchFamily="34" charset="0"/>
            </a:endParaRPr>
          </a:p>
        </p:txBody>
      </p:sp>
      <p:pic>
        <p:nvPicPr>
          <p:cNvPr id="5" name="图片 4">
            <a:extLst>
              <a:ext uri="{FF2B5EF4-FFF2-40B4-BE49-F238E27FC236}">
                <a16:creationId xmlns:a16="http://schemas.microsoft.com/office/drawing/2014/main" id="{F8C898A6-EC73-437F-A5BD-F5687200B2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0729" y="980728"/>
            <a:ext cx="11050542" cy="5934903"/>
          </a:xfrm>
          <a:prstGeom prst="rect">
            <a:avLst/>
          </a:prstGeom>
        </p:spPr>
      </p:pic>
    </p:spTree>
    <p:extLst>
      <p:ext uri="{BB962C8B-B14F-4D97-AF65-F5344CB8AC3E}">
        <p14:creationId xmlns:p14="http://schemas.microsoft.com/office/powerpoint/2010/main" val="20512895"/>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0-#ppt_w/2"/>
                                          </p:val>
                                        </p:tav>
                                        <p:tav tm="100000">
                                          <p:val>
                                            <p:strVal val="#ppt_x"/>
                                          </p:val>
                                        </p:tav>
                                      </p:tavLst>
                                    </p:anim>
                                    <p:anim calcmode="lin" valueType="num">
                                      <p:cBhvr additive="base">
                                        <p:cTn id="13" dur="500" fill="hold"/>
                                        <p:tgtEl>
                                          <p:spTgt spid="4"/>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2" presetClass="entr" presetSubtype="1" fill="hold" grpId="0" nodeType="afterEffect">
                                  <p:stCondLst>
                                    <p:cond delay="0"/>
                                  </p:stCondLst>
                                  <p:iterate type="lt">
                                    <p:tmPct val="10000"/>
                                  </p:iterate>
                                  <p:childTnLst>
                                    <p:set>
                                      <p:cBhvr>
                                        <p:cTn id="16" dur="1" fill="hold">
                                          <p:stCondLst>
                                            <p:cond delay="0"/>
                                          </p:stCondLst>
                                        </p:cTn>
                                        <p:tgtEl>
                                          <p:spTgt spid="9"/>
                                        </p:tgtEl>
                                        <p:attrNameLst>
                                          <p:attrName>style.visibility</p:attrName>
                                        </p:attrNameLst>
                                      </p:cBhvr>
                                      <p:to>
                                        <p:strVal val="visible"/>
                                      </p:to>
                                    </p:set>
                                    <p:anim calcmode="lin" valueType="num">
                                      <p:cBhvr additive="base">
                                        <p:cTn id="17" dur="250"/>
                                        <p:tgtEl>
                                          <p:spTgt spid="9"/>
                                        </p:tgtEl>
                                        <p:attrNameLst>
                                          <p:attrName>ppt_y</p:attrName>
                                        </p:attrNameLst>
                                      </p:cBhvr>
                                      <p:tavLst>
                                        <p:tav tm="0">
                                          <p:val>
                                            <p:strVal val="#ppt_y-#ppt_h*1.125000"/>
                                          </p:val>
                                        </p:tav>
                                        <p:tav tm="100000">
                                          <p:val>
                                            <p:strVal val="#ppt_y"/>
                                          </p:val>
                                        </p:tav>
                                      </p:tavLst>
                                    </p:anim>
                                    <p:animEffect transition="in" filter="wipe(down)">
                                      <p:cBhvr>
                                        <p:cTn id="18" dur="25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p:cNvSpPr/>
          <p:nvPr/>
        </p:nvSpPr>
        <p:spPr>
          <a:xfrm flipV="1">
            <a:off x="3472892" y="836712"/>
            <a:ext cx="144016" cy="14401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a:endCxn id="4" idx="2"/>
          </p:cNvCxnSpPr>
          <p:nvPr/>
        </p:nvCxnSpPr>
        <p:spPr>
          <a:xfrm flipV="1">
            <a:off x="-30820" y="908720"/>
            <a:ext cx="3503712"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283263" y="447055"/>
            <a:ext cx="3162589" cy="461665"/>
          </a:xfrm>
          <a:prstGeom prst="rect">
            <a:avLst/>
          </a:prstGeom>
          <a:noFill/>
        </p:spPr>
        <p:txBody>
          <a:bodyPr wrap="square" rtlCol="0">
            <a:spAutoFit/>
          </a:bodyPr>
          <a:lstStyle/>
          <a:p>
            <a:r>
              <a:rPr lang="zh-CN" altLang="en-US" sz="2400" dirty="0">
                <a:latin typeface="Agency FB" panose="020B0503020202020204" pitchFamily="34" charset="0"/>
              </a:rPr>
              <a:t>引子</a:t>
            </a:r>
            <a:endParaRPr lang="en-US" altLang="zh-CN" sz="2400" dirty="0">
              <a:latin typeface="Agency FB" panose="020B0503020202020204" pitchFamily="34" charset="0"/>
            </a:endParaRPr>
          </a:p>
        </p:txBody>
      </p:sp>
      <p:pic>
        <p:nvPicPr>
          <p:cNvPr id="3" name="图片 2">
            <a:extLst>
              <a:ext uri="{FF2B5EF4-FFF2-40B4-BE49-F238E27FC236}">
                <a16:creationId xmlns:a16="http://schemas.microsoft.com/office/drawing/2014/main" id="{15C70B85-46F8-40F6-94A6-58541FB6BE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93656" y="0"/>
            <a:ext cx="7636912" cy="6858000"/>
          </a:xfrm>
          <a:prstGeom prst="rect">
            <a:avLst/>
          </a:prstGeom>
        </p:spPr>
      </p:pic>
    </p:spTree>
    <p:extLst>
      <p:ext uri="{BB962C8B-B14F-4D97-AF65-F5344CB8AC3E}">
        <p14:creationId xmlns:p14="http://schemas.microsoft.com/office/powerpoint/2010/main" val="1969154685"/>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0-#ppt_w/2"/>
                                          </p:val>
                                        </p:tav>
                                        <p:tav tm="100000">
                                          <p:val>
                                            <p:strVal val="#ppt_x"/>
                                          </p:val>
                                        </p:tav>
                                      </p:tavLst>
                                    </p:anim>
                                    <p:anim calcmode="lin" valueType="num">
                                      <p:cBhvr additive="base">
                                        <p:cTn id="13" dur="500" fill="hold"/>
                                        <p:tgtEl>
                                          <p:spTgt spid="4"/>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2" presetClass="entr" presetSubtype="1" fill="hold" grpId="0" nodeType="afterEffect">
                                  <p:stCondLst>
                                    <p:cond delay="0"/>
                                  </p:stCondLst>
                                  <p:iterate type="lt">
                                    <p:tmPct val="10000"/>
                                  </p:iterate>
                                  <p:childTnLst>
                                    <p:set>
                                      <p:cBhvr>
                                        <p:cTn id="16" dur="1" fill="hold">
                                          <p:stCondLst>
                                            <p:cond delay="0"/>
                                          </p:stCondLst>
                                        </p:cTn>
                                        <p:tgtEl>
                                          <p:spTgt spid="9"/>
                                        </p:tgtEl>
                                        <p:attrNameLst>
                                          <p:attrName>style.visibility</p:attrName>
                                        </p:attrNameLst>
                                      </p:cBhvr>
                                      <p:to>
                                        <p:strVal val="visible"/>
                                      </p:to>
                                    </p:set>
                                    <p:anim calcmode="lin" valueType="num">
                                      <p:cBhvr additive="base">
                                        <p:cTn id="17" dur="250"/>
                                        <p:tgtEl>
                                          <p:spTgt spid="9"/>
                                        </p:tgtEl>
                                        <p:attrNameLst>
                                          <p:attrName>ppt_y</p:attrName>
                                        </p:attrNameLst>
                                      </p:cBhvr>
                                      <p:tavLst>
                                        <p:tav tm="0">
                                          <p:val>
                                            <p:strVal val="#ppt_y-#ppt_h*1.125000"/>
                                          </p:val>
                                        </p:tav>
                                        <p:tav tm="100000">
                                          <p:val>
                                            <p:strVal val="#ppt_y"/>
                                          </p:val>
                                        </p:tav>
                                      </p:tavLst>
                                    </p:anim>
                                    <p:animEffect transition="in" filter="wipe(down)">
                                      <p:cBhvr>
                                        <p:cTn id="18" dur="25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438135" y="3451961"/>
            <a:ext cx="1182723" cy="461665"/>
          </a:xfrm>
          <a:prstGeom prst="rect">
            <a:avLst/>
          </a:prstGeom>
          <a:noFill/>
        </p:spPr>
        <p:txBody>
          <a:bodyPr wrap="square" rtlCol="0">
            <a:spAutoFit/>
          </a:bodyPr>
          <a:lstStyle/>
          <a:p>
            <a:pPr algn="ctr"/>
            <a:r>
              <a:rPr lang="en-US" altLang="zh-CN" sz="2400" dirty="0">
                <a:latin typeface="Agency FB" panose="020B0503020202020204" pitchFamily="34" charset="0"/>
              </a:rPr>
              <a:t>CONTENTS</a:t>
            </a:r>
            <a:endParaRPr lang="zh-CN" altLang="en-US" sz="2400" dirty="0">
              <a:latin typeface="Agency FB" panose="020B0503020202020204" pitchFamily="34" charset="0"/>
            </a:endParaRPr>
          </a:p>
        </p:txBody>
      </p:sp>
      <p:grpSp>
        <p:nvGrpSpPr>
          <p:cNvPr id="21" name="组合 20"/>
          <p:cNvGrpSpPr/>
          <p:nvPr/>
        </p:nvGrpSpPr>
        <p:grpSpPr>
          <a:xfrm>
            <a:off x="6466426" y="1911465"/>
            <a:ext cx="481012" cy="479425"/>
            <a:chOff x="5810250" y="2244726"/>
            <a:chExt cx="481012" cy="479425"/>
          </a:xfrm>
        </p:grpSpPr>
        <p:sp>
          <p:nvSpPr>
            <p:cNvPr id="22" name="Freeform 125"/>
            <p:cNvSpPr>
              <a:spLocks/>
            </p:cNvSpPr>
            <p:nvPr/>
          </p:nvSpPr>
          <p:spPr bwMode="auto">
            <a:xfrm>
              <a:off x="5830888" y="2573338"/>
              <a:ext cx="41275" cy="60325"/>
            </a:xfrm>
            <a:custGeom>
              <a:avLst/>
              <a:gdLst>
                <a:gd name="T0" fmla="*/ 5 w 18"/>
                <a:gd name="T1" fmla="*/ 0 h 26"/>
                <a:gd name="T2" fmla="*/ 0 w 18"/>
                <a:gd name="T3" fmla="*/ 2 h 26"/>
                <a:gd name="T4" fmla="*/ 14 w 18"/>
                <a:gd name="T5" fmla="*/ 26 h 26"/>
                <a:gd name="T6" fmla="*/ 14 w 18"/>
                <a:gd name="T7" fmla="*/ 26 h 26"/>
                <a:gd name="T8" fmla="*/ 18 w 18"/>
                <a:gd name="T9" fmla="*/ 22 h 26"/>
                <a:gd name="T10" fmla="*/ 5 w 18"/>
                <a:gd name="T11" fmla="*/ 0 h 26"/>
              </a:gdLst>
              <a:ahLst/>
              <a:cxnLst>
                <a:cxn ang="0">
                  <a:pos x="T0" y="T1"/>
                </a:cxn>
                <a:cxn ang="0">
                  <a:pos x="T2" y="T3"/>
                </a:cxn>
                <a:cxn ang="0">
                  <a:pos x="T4" y="T5"/>
                </a:cxn>
                <a:cxn ang="0">
                  <a:pos x="T6" y="T7"/>
                </a:cxn>
                <a:cxn ang="0">
                  <a:pos x="T8" y="T9"/>
                </a:cxn>
                <a:cxn ang="0">
                  <a:pos x="T10" y="T11"/>
                </a:cxn>
              </a:cxnLst>
              <a:rect l="0" t="0" r="r" b="b"/>
              <a:pathLst>
                <a:path w="18" h="26">
                  <a:moveTo>
                    <a:pt x="5" y="0"/>
                  </a:moveTo>
                  <a:cubicBezTo>
                    <a:pt x="0" y="2"/>
                    <a:pt x="0" y="2"/>
                    <a:pt x="0" y="2"/>
                  </a:cubicBezTo>
                  <a:cubicBezTo>
                    <a:pt x="3" y="11"/>
                    <a:pt x="8" y="19"/>
                    <a:pt x="14" y="26"/>
                  </a:cubicBezTo>
                  <a:cubicBezTo>
                    <a:pt x="14" y="26"/>
                    <a:pt x="14" y="26"/>
                    <a:pt x="14" y="26"/>
                  </a:cubicBezTo>
                  <a:cubicBezTo>
                    <a:pt x="18" y="22"/>
                    <a:pt x="18" y="22"/>
                    <a:pt x="18" y="22"/>
                  </a:cubicBezTo>
                  <a:cubicBezTo>
                    <a:pt x="13" y="16"/>
                    <a:pt x="8" y="8"/>
                    <a:pt x="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126"/>
            <p:cNvSpPr>
              <a:spLocks/>
            </p:cNvSpPr>
            <p:nvPr/>
          </p:nvSpPr>
          <p:spPr bwMode="auto">
            <a:xfrm>
              <a:off x="5907088" y="2667001"/>
              <a:ext cx="58737" cy="39688"/>
            </a:xfrm>
            <a:custGeom>
              <a:avLst/>
              <a:gdLst>
                <a:gd name="T0" fmla="*/ 4 w 26"/>
                <a:gd name="T1" fmla="*/ 0 h 17"/>
                <a:gd name="T2" fmla="*/ 0 w 26"/>
                <a:gd name="T3" fmla="*/ 4 h 17"/>
                <a:gd name="T4" fmla="*/ 24 w 26"/>
                <a:gd name="T5" fmla="*/ 17 h 17"/>
                <a:gd name="T6" fmla="*/ 26 w 26"/>
                <a:gd name="T7" fmla="*/ 12 h 17"/>
                <a:gd name="T8" fmla="*/ 4 w 26"/>
                <a:gd name="T9" fmla="*/ 0 h 17"/>
              </a:gdLst>
              <a:ahLst/>
              <a:cxnLst>
                <a:cxn ang="0">
                  <a:pos x="T0" y="T1"/>
                </a:cxn>
                <a:cxn ang="0">
                  <a:pos x="T2" y="T3"/>
                </a:cxn>
                <a:cxn ang="0">
                  <a:pos x="T4" y="T5"/>
                </a:cxn>
                <a:cxn ang="0">
                  <a:pos x="T6" y="T7"/>
                </a:cxn>
                <a:cxn ang="0">
                  <a:pos x="T8" y="T9"/>
                </a:cxn>
              </a:cxnLst>
              <a:rect l="0" t="0" r="r" b="b"/>
              <a:pathLst>
                <a:path w="26" h="17">
                  <a:moveTo>
                    <a:pt x="4" y="0"/>
                  </a:moveTo>
                  <a:cubicBezTo>
                    <a:pt x="0" y="4"/>
                    <a:pt x="0" y="4"/>
                    <a:pt x="0" y="4"/>
                  </a:cubicBezTo>
                  <a:cubicBezTo>
                    <a:pt x="8" y="10"/>
                    <a:pt x="16" y="14"/>
                    <a:pt x="24" y="17"/>
                  </a:cubicBezTo>
                  <a:cubicBezTo>
                    <a:pt x="26" y="12"/>
                    <a:pt x="26" y="12"/>
                    <a:pt x="26" y="12"/>
                  </a:cubicBezTo>
                  <a:cubicBezTo>
                    <a:pt x="18" y="9"/>
                    <a:pt x="10" y="5"/>
                    <a:pt x="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127"/>
            <p:cNvSpPr>
              <a:spLocks/>
            </p:cNvSpPr>
            <p:nvPr/>
          </p:nvSpPr>
          <p:spPr bwMode="auto">
            <a:xfrm>
              <a:off x="5810250" y="2457451"/>
              <a:ext cx="15875" cy="61913"/>
            </a:xfrm>
            <a:custGeom>
              <a:avLst/>
              <a:gdLst>
                <a:gd name="T0" fmla="*/ 1 w 7"/>
                <a:gd name="T1" fmla="*/ 0 h 27"/>
                <a:gd name="T2" fmla="*/ 1 w 7"/>
                <a:gd name="T3" fmla="*/ 27 h 27"/>
                <a:gd name="T4" fmla="*/ 7 w 7"/>
                <a:gd name="T5" fmla="*/ 26 h 27"/>
                <a:gd name="T6" fmla="*/ 7 w 7"/>
                <a:gd name="T7" fmla="*/ 0 h 27"/>
                <a:gd name="T8" fmla="*/ 1 w 7"/>
                <a:gd name="T9" fmla="*/ 0 h 27"/>
              </a:gdLst>
              <a:ahLst/>
              <a:cxnLst>
                <a:cxn ang="0">
                  <a:pos x="T0" y="T1"/>
                </a:cxn>
                <a:cxn ang="0">
                  <a:pos x="T2" y="T3"/>
                </a:cxn>
                <a:cxn ang="0">
                  <a:pos x="T4" y="T5"/>
                </a:cxn>
                <a:cxn ang="0">
                  <a:pos x="T6" y="T7"/>
                </a:cxn>
                <a:cxn ang="0">
                  <a:pos x="T8" y="T9"/>
                </a:cxn>
              </a:cxnLst>
              <a:rect l="0" t="0" r="r" b="b"/>
              <a:pathLst>
                <a:path w="7" h="27">
                  <a:moveTo>
                    <a:pt x="1" y="0"/>
                  </a:moveTo>
                  <a:cubicBezTo>
                    <a:pt x="0" y="9"/>
                    <a:pt x="0" y="18"/>
                    <a:pt x="1" y="27"/>
                  </a:cubicBezTo>
                  <a:cubicBezTo>
                    <a:pt x="7" y="26"/>
                    <a:pt x="7" y="26"/>
                    <a:pt x="7" y="26"/>
                  </a:cubicBezTo>
                  <a:cubicBezTo>
                    <a:pt x="6" y="18"/>
                    <a:pt x="6" y="9"/>
                    <a:pt x="7" y="0"/>
                  </a:cubicBezTo>
                  <a:cubicBezTo>
                    <a:pt x="1" y="0"/>
                    <a:pt x="1" y="0"/>
                    <a:pt x="1"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128"/>
            <p:cNvSpPr>
              <a:spLocks/>
            </p:cNvSpPr>
            <p:nvPr/>
          </p:nvSpPr>
          <p:spPr bwMode="auto">
            <a:xfrm>
              <a:off x="6022975" y="2711451"/>
              <a:ext cx="61912" cy="12700"/>
            </a:xfrm>
            <a:custGeom>
              <a:avLst/>
              <a:gdLst>
                <a:gd name="T0" fmla="*/ 26 w 27"/>
                <a:gd name="T1" fmla="*/ 0 h 6"/>
                <a:gd name="T2" fmla="*/ 12 w 27"/>
                <a:gd name="T3" fmla="*/ 1 h 6"/>
                <a:gd name="T4" fmla="*/ 0 w 27"/>
                <a:gd name="T5" fmla="*/ 0 h 6"/>
                <a:gd name="T6" fmla="*/ 0 w 27"/>
                <a:gd name="T7" fmla="*/ 5 h 6"/>
                <a:gd name="T8" fmla="*/ 12 w 27"/>
                <a:gd name="T9" fmla="*/ 6 h 6"/>
                <a:gd name="T10" fmla="*/ 27 w 27"/>
                <a:gd name="T11" fmla="*/ 5 h 6"/>
                <a:gd name="T12" fmla="*/ 26 w 27"/>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27" h="6">
                  <a:moveTo>
                    <a:pt x="26" y="0"/>
                  </a:moveTo>
                  <a:cubicBezTo>
                    <a:pt x="22" y="0"/>
                    <a:pt x="17" y="1"/>
                    <a:pt x="12" y="1"/>
                  </a:cubicBezTo>
                  <a:cubicBezTo>
                    <a:pt x="8" y="1"/>
                    <a:pt x="4" y="0"/>
                    <a:pt x="0" y="0"/>
                  </a:cubicBezTo>
                  <a:cubicBezTo>
                    <a:pt x="0" y="5"/>
                    <a:pt x="0" y="5"/>
                    <a:pt x="0" y="5"/>
                  </a:cubicBezTo>
                  <a:cubicBezTo>
                    <a:pt x="4" y="6"/>
                    <a:pt x="8" y="6"/>
                    <a:pt x="12" y="6"/>
                  </a:cubicBezTo>
                  <a:cubicBezTo>
                    <a:pt x="17" y="6"/>
                    <a:pt x="22" y="6"/>
                    <a:pt x="27" y="5"/>
                  </a:cubicBezTo>
                  <a:cubicBezTo>
                    <a:pt x="26" y="0"/>
                    <a:pt x="26" y="0"/>
                    <a:pt x="26"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129"/>
            <p:cNvSpPr>
              <a:spLocks/>
            </p:cNvSpPr>
            <p:nvPr/>
          </p:nvSpPr>
          <p:spPr bwMode="auto">
            <a:xfrm>
              <a:off x="5829300" y="2341563"/>
              <a:ext cx="41275" cy="58738"/>
            </a:xfrm>
            <a:custGeom>
              <a:avLst/>
              <a:gdLst>
                <a:gd name="T0" fmla="*/ 13 w 18"/>
                <a:gd name="T1" fmla="*/ 0 h 26"/>
                <a:gd name="T2" fmla="*/ 0 w 18"/>
                <a:gd name="T3" fmla="*/ 24 h 26"/>
                <a:gd name="T4" fmla="*/ 5 w 18"/>
                <a:gd name="T5" fmla="*/ 26 h 26"/>
                <a:gd name="T6" fmla="*/ 18 w 18"/>
                <a:gd name="T7" fmla="*/ 4 h 26"/>
                <a:gd name="T8" fmla="*/ 13 w 18"/>
                <a:gd name="T9" fmla="*/ 0 h 26"/>
              </a:gdLst>
              <a:ahLst/>
              <a:cxnLst>
                <a:cxn ang="0">
                  <a:pos x="T0" y="T1"/>
                </a:cxn>
                <a:cxn ang="0">
                  <a:pos x="T2" y="T3"/>
                </a:cxn>
                <a:cxn ang="0">
                  <a:pos x="T4" y="T5"/>
                </a:cxn>
                <a:cxn ang="0">
                  <a:pos x="T6" y="T7"/>
                </a:cxn>
                <a:cxn ang="0">
                  <a:pos x="T8" y="T9"/>
                </a:cxn>
              </a:cxnLst>
              <a:rect l="0" t="0" r="r" b="b"/>
              <a:pathLst>
                <a:path w="18" h="26">
                  <a:moveTo>
                    <a:pt x="13" y="0"/>
                  </a:moveTo>
                  <a:cubicBezTo>
                    <a:pt x="8" y="8"/>
                    <a:pt x="3" y="16"/>
                    <a:pt x="0" y="24"/>
                  </a:cubicBezTo>
                  <a:cubicBezTo>
                    <a:pt x="5" y="26"/>
                    <a:pt x="5" y="26"/>
                    <a:pt x="5" y="26"/>
                  </a:cubicBezTo>
                  <a:cubicBezTo>
                    <a:pt x="8" y="18"/>
                    <a:pt x="13" y="10"/>
                    <a:pt x="18" y="4"/>
                  </a:cubicBezTo>
                  <a:cubicBezTo>
                    <a:pt x="13" y="0"/>
                    <a:pt x="13" y="0"/>
                    <a:pt x="13"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130"/>
            <p:cNvSpPr>
              <a:spLocks/>
            </p:cNvSpPr>
            <p:nvPr/>
          </p:nvSpPr>
          <p:spPr bwMode="auto">
            <a:xfrm>
              <a:off x="6140450" y="2663826"/>
              <a:ext cx="58737" cy="42863"/>
            </a:xfrm>
            <a:custGeom>
              <a:avLst/>
              <a:gdLst>
                <a:gd name="T0" fmla="*/ 23 w 26"/>
                <a:gd name="T1" fmla="*/ 0 h 19"/>
                <a:gd name="T2" fmla="*/ 22 w 26"/>
                <a:gd name="T3" fmla="*/ 0 h 19"/>
                <a:gd name="T4" fmla="*/ 0 w 26"/>
                <a:gd name="T5" fmla="*/ 14 h 19"/>
                <a:gd name="T6" fmla="*/ 2 w 26"/>
                <a:gd name="T7" fmla="*/ 19 h 19"/>
                <a:gd name="T8" fmla="*/ 26 w 26"/>
                <a:gd name="T9" fmla="*/ 5 h 19"/>
                <a:gd name="T10" fmla="*/ 26 w 26"/>
                <a:gd name="T11" fmla="*/ 5 h 19"/>
                <a:gd name="T12" fmla="*/ 23 w 26"/>
                <a:gd name="T13" fmla="*/ 0 h 19"/>
              </a:gdLst>
              <a:ahLst/>
              <a:cxnLst>
                <a:cxn ang="0">
                  <a:pos x="T0" y="T1"/>
                </a:cxn>
                <a:cxn ang="0">
                  <a:pos x="T2" y="T3"/>
                </a:cxn>
                <a:cxn ang="0">
                  <a:pos x="T4" y="T5"/>
                </a:cxn>
                <a:cxn ang="0">
                  <a:pos x="T6" y="T7"/>
                </a:cxn>
                <a:cxn ang="0">
                  <a:pos x="T8" y="T9"/>
                </a:cxn>
                <a:cxn ang="0">
                  <a:pos x="T10" y="T11"/>
                </a:cxn>
                <a:cxn ang="0">
                  <a:pos x="T12" y="T13"/>
                </a:cxn>
              </a:cxnLst>
              <a:rect l="0" t="0" r="r" b="b"/>
              <a:pathLst>
                <a:path w="26" h="19">
                  <a:moveTo>
                    <a:pt x="23" y="0"/>
                  </a:moveTo>
                  <a:cubicBezTo>
                    <a:pt x="22" y="0"/>
                    <a:pt x="22" y="0"/>
                    <a:pt x="22" y="0"/>
                  </a:cubicBezTo>
                  <a:cubicBezTo>
                    <a:pt x="16" y="6"/>
                    <a:pt x="8" y="10"/>
                    <a:pt x="0" y="14"/>
                  </a:cubicBezTo>
                  <a:cubicBezTo>
                    <a:pt x="2" y="19"/>
                    <a:pt x="2" y="19"/>
                    <a:pt x="2" y="19"/>
                  </a:cubicBezTo>
                  <a:cubicBezTo>
                    <a:pt x="11" y="15"/>
                    <a:pt x="19" y="10"/>
                    <a:pt x="26" y="5"/>
                  </a:cubicBezTo>
                  <a:cubicBezTo>
                    <a:pt x="26" y="5"/>
                    <a:pt x="26" y="5"/>
                    <a:pt x="26" y="5"/>
                  </a:cubicBezTo>
                  <a:cubicBezTo>
                    <a:pt x="23" y="0"/>
                    <a:pt x="23" y="0"/>
                    <a:pt x="23"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131"/>
            <p:cNvSpPr>
              <a:spLocks/>
            </p:cNvSpPr>
            <p:nvPr/>
          </p:nvSpPr>
          <p:spPr bwMode="auto">
            <a:xfrm>
              <a:off x="5903913" y="2265363"/>
              <a:ext cx="57150" cy="41275"/>
            </a:xfrm>
            <a:custGeom>
              <a:avLst/>
              <a:gdLst>
                <a:gd name="T0" fmla="*/ 23 w 25"/>
                <a:gd name="T1" fmla="*/ 0 h 18"/>
                <a:gd name="T2" fmla="*/ 0 w 25"/>
                <a:gd name="T3" fmla="*/ 14 h 18"/>
                <a:gd name="T4" fmla="*/ 0 w 25"/>
                <a:gd name="T5" fmla="*/ 14 h 18"/>
                <a:gd name="T6" fmla="*/ 3 w 25"/>
                <a:gd name="T7" fmla="*/ 18 h 18"/>
                <a:gd name="T8" fmla="*/ 25 w 25"/>
                <a:gd name="T9" fmla="*/ 5 h 18"/>
                <a:gd name="T10" fmla="*/ 23 w 25"/>
                <a:gd name="T11" fmla="*/ 0 h 18"/>
              </a:gdLst>
              <a:ahLst/>
              <a:cxnLst>
                <a:cxn ang="0">
                  <a:pos x="T0" y="T1"/>
                </a:cxn>
                <a:cxn ang="0">
                  <a:pos x="T2" y="T3"/>
                </a:cxn>
                <a:cxn ang="0">
                  <a:pos x="T4" y="T5"/>
                </a:cxn>
                <a:cxn ang="0">
                  <a:pos x="T6" y="T7"/>
                </a:cxn>
                <a:cxn ang="0">
                  <a:pos x="T8" y="T9"/>
                </a:cxn>
                <a:cxn ang="0">
                  <a:pos x="T10" y="T11"/>
                </a:cxn>
              </a:cxnLst>
              <a:rect l="0" t="0" r="r" b="b"/>
              <a:pathLst>
                <a:path w="25" h="18">
                  <a:moveTo>
                    <a:pt x="23" y="0"/>
                  </a:moveTo>
                  <a:cubicBezTo>
                    <a:pt x="15" y="3"/>
                    <a:pt x="7" y="8"/>
                    <a:pt x="0" y="14"/>
                  </a:cubicBezTo>
                  <a:cubicBezTo>
                    <a:pt x="0" y="14"/>
                    <a:pt x="0" y="14"/>
                    <a:pt x="0" y="14"/>
                  </a:cubicBezTo>
                  <a:cubicBezTo>
                    <a:pt x="3" y="18"/>
                    <a:pt x="3" y="18"/>
                    <a:pt x="3" y="18"/>
                  </a:cubicBezTo>
                  <a:cubicBezTo>
                    <a:pt x="10" y="13"/>
                    <a:pt x="17" y="8"/>
                    <a:pt x="25" y="5"/>
                  </a:cubicBezTo>
                  <a:cubicBezTo>
                    <a:pt x="23" y="0"/>
                    <a:pt x="23" y="0"/>
                    <a:pt x="23"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132"/>
            <p:cNvSpPr>
              <a:spLocks/>
            </p:cNvSpPr>
            <p:nvPr/>
          </p:nvSpPr>
          <p:spPr bwMode="auto">
            <a:xfrm>
              <a:off x="6234113" y="2570163"/>
              <a:ext cx="41275" cy="58738"/>
            </a:xfrm>
            <a:custGeom>
              <a:avLst/>
              <a:gdLst>
                <a:gd name="T0" fmla="*/ 12 w 18"/>
                <a:gd name="T1" fmla="*/ 0 h 26"/>
                <a:gd name="T2" fmla="*/ 0 w 18"/>
                <a:gd name="T3" fmla="*/ 23 h 26"/>
                <a:gd name="T4" fmla="*/ 4 w 18"/>
                <a:gd name="T5" fmla="*/ 26 h 26"/>
                <a:gd name="T6" fmla="*/ 18 w 18"/>
                <a:gd name="T7" fmla="*/ 2 h 26"/>
                <a:gd name="T8" fmla="*/ 12 w 18"/>
                <a:gd name="T9" fmla="*/ 0 h 26"/>
              </a:gdLst>
              <a:ahLst/>
              <a:cxnLst>
                <a:cxn ang="0">
                  <a:pos x="T0" y="T1"/>
                </a:cxn>
                <a:cxn ang="0">
                  <a:pos x="T2" y="T3"/>
                </a:cxn>
                <a:cxn ang="0">
                  <a:pos x="T4" y="T5"/>
                </a:cxn>
                <a:cxn ang="0">
                  <a:pos x="T6" y="T7"/>
                </a:cxn>
                <a:cxn ang="0">
                  <a:pos x="T8" y="T9"/>
                </a:cxn>
              </a:cxnLst>
              <a:rect l="0" t="0" r="r" b="b"/>
              <a:pathLst>
                <a:path w="18" h="26">
                  <a:moveTo>
                    <a:pt x="12" y="0"/>
                  </a:moveTo>
                  <a:cubicBezTo>
                    <a:pt x="9" y="8"/>
                    <a:pt x="5" y="16"/>
                    <a:pt x="0" y="23"/>
                  </a:cubicBezTo>
                  <a:cubicBezTo>
                    <a:pt x="4" y="26"/>
                    <a:pt x="4" y="26"/>
                    <a:pt x="4" y="26"/>
                  </a:cubicBezTo>
                  <a:cubicBezTo>
                    <a:pt x="10" y="19"/>
                    <a:pt x="14" y="11"/>
                    <a:pt x="18" y="2"/>
                  </a:cubicBezTo>
                  <a:cubicBezTo>
                    <a:pt x="12" y="0"/>
                    <a:pt x="12" y="0"/>
                    <a:pt x="12"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Freeform 133"/>
            <p:cNvSpPr>
              <a:spLocks/>
            </p:cNvSpPr>
            <p:nvPr/>
          </p:nvSpPr>
          <p:spPr bwMode="auto">
            <a:xfrm>
              <a:off x="6016625" y="2244726"/>
              <a:ext cx="63500" cy="15875"/>
            </a:xfrm>
            <a:custGeom>
              <a:avLst/>
              <a:gdLst>
                <a:gd name="T0" fmla="*/ 15 w 28"/>
                <a:gd name="T1" fmla="*/ 0 h 7"/>
                <a:gd name="T2" fmla="*/ 0 w 28"/>
                <a:gd name="T3" fmla="*/ 1 h 7"/>
                <a:gd name="T4" fmla="*/ 1 w 28"/>
                <a:gd name="T5" fmla="*/ 7 h 7"/>
                <a:gd name="T6" fmla="*/ 15 w 28"/>
                <a:gd name="T7" fmla="*/ 6 h 7"/>
                <a:gd name="T8" fmla="*/ 27 w 28"/>
                <a:gd name="T9" fmla="*/ 7 h 7"/>
                <a:gd name="T10" fmla="*/ 28 w 28"/>
                <a:gd name="T11" fmla="*/ 1 h 7"/>
                <a:gd name="T12" fmla="*/ 15 w 28"/>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28" h="7">
                  <a:moveTo>
                    <a:pt x="15" y="0"/>
                  </a:moveTo>
                  <a:cubicBezTo>
                    <a:pt x="10" y="0"/>
                    <a:pt x="5" y="1"/>
                    <a:pt x="0" y="1"/>
                  </a:cubicBezTo>
                  <a:cubicBezTo>
                    <a:pt x="1" y="7"/>
                    <a:pt x="1" y="7"/>
                    <a:pt x="1" y="7"/>
                  </a:cubicBezTo>
                  <a:cubicBezTo>
                    <a:pt x="6" y="6"/>
                    <a:pt x="11" y="6"/>
                    <a:pt x="15" y="6"/>
                  </a:cubicBezTo>
                  <a:cubicBezTo>
                    <a:pt x="19" y="6"/>
                    <a:pt x="23" y="6"/>
                    <a:pt x="27" y="7"/>
                  </a:cubicBezTo>
                  <a:cubicBezTo>
                    <a:pt x="28" y="1"/>
                    <a:pt x="28" y="1"/>
                    <a:pt x="28" y="1"/>
                  </a:cubicBezTo>
                  <a:cubicBezTo>
                    <a:pt x="24" y="1"/>
                    <a:pt x="19" y="0"/>
                    <a:pt x="1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Freeform 134"/>
            <p:cNvSpPr>
              <a:spLocks/>
            </p:cNvSpPr>
            <p:nvPr/>
          </p:nvSpPr>
          <p:spPr bwMode="auto">
            <a:xfrm>
              <a:off x="6276975" y="2451101"/>
              <a:ext cx="14287" cy="63500"/>
            </a:xfrm>
            <a:custGeom>
              <a:avLst/>
              <a:gdLst>
                <a:gd name="T0" fmla="*/ 5 w 6"/>
                <a:gd name="T1" fmla="*/ 0 h 28"/>
                <a:gd name="T2" fmla="*/ 0 w 6"/>
                <a:gd name="T3" fmla="*/ 1 h 28"/>
                <a:gd name="T4" fmla="*/ 0 w 6"/>
                <a:gd name="T5" fmla="*/ 27 h 28"/>
                <a:gd name="T6" fmla="*/ 5 w 6"/>
                <a:gd name="T7" fmla="*/ 28 h 28"/>
                <a:gd name="T8" fmla="*/ 5 w 6"/>
                <a:gd name="T9" fmla="*/ 0 h 28"/>
              </a:gdLst>
              <a:ahLst/>
              <a:cxnLst>
                <a:cxn ang="0">
                  <a:pos x="T0" y="T1"/>
                </a:cxn>
                <a:cxn ang="0">
                  <a:pos x="T2" y="T3"/>
                </a:cxn>
                <a:cxn ang="0">
                  <a:pos x="T4" y="T5"/>
                </a:cxn>
                <a:cxn ang="0">
                  <a:pos x="T6" y="T7"/>
                </a:cxn>
                <a:cxn ang="0">
                  <a:pos x="T8" y="T9"/>
                </a:cxn>
              </a:cxnLst>
              <a:rect l="0" t="0" r="r" b="b"/>
              <a:pathLst>
                <a:path w="6" h="28">
                  <a:moveTo>
                    <a:pt x="5" y="0"/>
                  </a:moveTo>
                  <a:cubicBezTo>
                    <a:pt x="0" y="1"/>
                    <a:pt x="0" y="1"/>
                    <a:pt x="0" y="1"/>
                  </a:cubicBezTo>
                  <a:cubicBezTo>
                    <a:pt x="1" y="10"/>
                    <a:pt x="1" y="18"/>
                    <a:pt x="0" y="27"/>
                  </a:cubicBezTo>
                  <a:cubicBezTo>
                    <a:pt x="5" y="28"/>
                    <a:pt x="5" y="28"/>
                    <a:pt x="5" y="28"/>
                  </a:cubicBezTo>
                  <a:cubicBezTo>
                    <a:pt x="6" y="19"/>
                    <a:pt x="6" y="9"/>
                    <a:pt x="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Freeform 135"/>
            <p:cNvSpPr>
              <a:spLocks/>
            </p:cNvSpPr>
            <p:nvPr/>
          </p:nvSpPr>
          <p:spPr bwMode="auto">
            <a:xfrm>
              <a:off x="6135688" y="2263776"/>
              <a:ext cx="58737" cy="39688"/>
            </a:xfrm>
            <a:custGeom>
              <a:avLst/>
              <a:gdLst>
                <a:gd name="T0" fmla="*/ 2 w 26"/>
                <a:gd name="T1" fmla="*/ 0 h 18"/>
                <a:gd name="T2" fmla="*/ 0 w 26"/>
                <a:gd name="T3" fmla="*/ 5 h 18"/>
                <a:gd name="T4" fmla="*/ 23 w 26"/>
                <a:gd name="T5" fmla="*/ 18 h 18"/>
                <a:gd name="T6" fmla="*/ 26 w 26"/>
                <a:gd name="T7" fmla="*/ 13 h 18"/>
                <a:gd name="T8" fmla="*/ 2 w 26"/>
                <a:gd name="T9" fmla="*/ 0 h 18"/>
              </a:gdLst>
              <a:ahLst/>
              <a:cxnLst>
                <a:cxn ang="0">
                  <a:pos x="T0" y="T1"/>
                </a:cxn>
                <a:cxn ang="0">
                  <a:pos x="T2" y="T3"/>
                </a:cxn>
                <a:cxn ang="0">
                  <a:pos x="T4" y="T5"/>
                </a:cxn>
                <a:cxn ang="0">
                  <a:pos x="T6" y="T7"/>
                </a:cxn>
                <a:cxn ang="0">
                  <a:pos x="T8" y="T9"/>
                </a:cxn>
              </a:cxnLst>
              <a:rect l="0" t="0" r="r" b="b"/>
              <a:pathLst>
                <a:path w="26" h="18">
                  <a:moveTo>
                    <a:pt x="2" y="0"/>
                  </a:moveTo>
                  <a:cubicBezTo>
                    <a:pt x="0" y="5"/>
                    <a:pt x="0" y="5"/>
                    <a:pt x="0" y="5"/>
                  </a:cubicBezTo>
                  <a:cubicBezTo>
                    <a:pt x="8" y="8"/>
                    <a:pt x="16" y="13"/>
                    <a:pt x="23" y="18"/>
                  </a:cubicBezTo>
                  <a:cubicBezTo>
                    <a:pt x="26" y="13"/>
                    <a:pt x="26" y="13"/>
                    <a:pt x="26" y="13"/>
                  </a:cubicBezTo>
                  <a:cubicBezTo>
                    <a:pt x="19" y="8"/>
                    <a:pt x="11" y="3"/>
                    <a:pt x="2"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Freeform 136"/>
            <p:cNvSpPr>
              <a:spLocks/>
            </p:cNvSpPr>
            <p:nvPr/>
          </p:nvSpPr>
          <p:spPr bwMode="auto">
            <a:xfrm>
              <a:off x="6229350" y="2338388"/>
              <a:ext cx="42862" cy="57150"/>
            </a:xfrm>
            <a:custGeom>
              <a:avLst/>
              <a:gdLst>
                <a:gd name="T0" fmla="*/ 5 w 19"/>
                <a:gd name="T1" fmla="*/ 0 h 25"/>
                <a:gd name="T2" fmla="*/ 0 w 19"/>
                <a:gd name="T3" fmla="*/ 3 h 25"/>
                <a:gd name="T4" fmla="*/ 1 w 19"/>
                <a:gd name="T5" fmla="*/ 3 h 25"/>
                <a:gd name="T6" fmla="*/ 1 w 19"/>
                <a:gd name="T7" fmla="*/ 3 h 25"/>
                <a:gd name="T8" fmla="*/ 1 w 19"/>
                <a:gd name="T9" fmla="*/ 3 h 25"/>
                <a:gd name="T10" fmla="*/ 9 w 19"/>
                <a:gd name="T11" fmla="*/ 16 h 25"/>
                <a:gd name="T12" fmla="*/ 9 w 19"/>
                <a:gd name="T13" fmla="*/ 16 h 25"/>
                <a:gd name="T14" fmla="*/ 10 w 19"/>
                <a:gd name="T15" fmla="*/ 17 h 25"/>
                <a:gd name="T16" fmla="*/ 14 w 19"/>
                <a:gd name="T17" fmla="*/ 25 h 25"/>
                <a:gd name="T18" fmla="*/ 19 w 19"/>
                <a:gd name="T19" fmla="*/ 23 h 25"/>
                <a:gd name="T20" fmla="*/ 14 w 19"/>
                <a:gd name="T21" fmla="*/ 14 h 25"/>
                <a:gd name="T22" fmla="*/ 14 w 19"/>
                <a:gd name="T23" fmla="*/ 13 h 25"/>
                <a:gd name="T24" fmla="*/ 5 w 19"/>
                <a:gd name="T25" fmla="*/ 0 h 25"/>
                <a:gd name="T26" fmla="*/ 5 w 19"/>
                <a:gd name="T27" fmla="*/ 0 h 25"/>
                <a:gd name="T28" fmla="*/ 5 w 19"/>
                <a:gd name="T29"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 h="25">
                  <a:moveTo>
                    <a:pt x="5" y="0"/>
                  </a:moveTo>
                  <a:cubicBezTo>
                    <a:pt x="0" y="3"/>
                    <a:pt x="0" y="3"/>
                    <a:pt x="0" y="3"/>
                  </a:cubicBezTo>
                  <a:cubicBezTo>
                    <a:pt x="1" y="3"/>
                    <a:pt x="1" y="3"/>
                    <a:pt x="1" y="3"/>
                  </a:cubicBezTo>
                  <a:cubicBezTo>
                    <a:pt x="1" y="3"/>
                    <a:pt x="1" y="3"/>
                    <a:pt x="1" y="3"/>
                  </a:cubicBezTo>
                  <a:cubicBezTo>
                    <a:pt x="1" y="3"/>
                    <a:pt x="1" y="3"/>
                    <a:pt x="1" y="3"/>
                  </a:cubicBezTo>
                  <a:cubicBezTo>
                    <a:pt x="4" y="7"/>
                    <a:pt x="7" y="12"/>
                    <a:pt x="9" y="16"/>
                  </a:cubicBezTo>
                  <a:cubicBezTo>
                    <a:pt x="9" y="16"/>
                    <a:pt x="9" y="16"/>
                    <a:pt x="9" y="16"/>
                  </a:cubicBezTo>
                  <a:cubicBezTo>
                    <a:pt x="10" y="17"/>
                    <a:pt x="10" y="17"/>
                    <a:pt x="10" y="17"/>
                  </a:cubicBezTo>
                  <a:cubicBezTo>
                    <a:pt x="11" y="20"/>
                    <a:pt x="12" y="22"/>
                    <a:pt x="14" y="25"/>
                  </a:cubicBezTo>
                  <a:cubicBezTo>
                    <a:pt x="19" y="23"/>
                    <a:pt x="19" y="23"/>
                    <a:pt x="19" y="23"/>
                  </a:cubicBezTo>
                  <a:cubicBezTo>
                    <a:pt x="17" y="20"/>
                    <a:pt x="16" y="17"/>
                    <a:pt x="14" y="14"/>
                  </a:cubicBezTo>
                  <a:cubicBezTo>
                    <a:pt x="14" y="13"/>
                    <a:pt x="14" y="13"/>
                    <a:pt x="14" y="13"/>
                  </a:cubicBezTo>
                  <a:cubicBezTo>
                    <a:pt x="11" y="9"/>
                    <a:pt x="8" y="4"/>
                    <a:pt x="5" y="0"/>
                  </a:cubicBezTo>
                  <a:cubicBezTo>
                    <a:pt x="5" y="0"/>
                    <a:pt x="5" y="0"/>
                    <a:pt x="5" y="0"/>
                  </a:cubicBezTo>
                  <a:cubicBezTo>
                    <a:pt x="5" y="0"/>
                    <a:pt x="5" y="0"/>
                    <a:pt x="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67" name="组合 66"/>
          <p:cNvGrpSpPr/>
          <p:nvPr/>
        </p:nvGrpSpPr>
        <p:grpSpPr>
          <a:xfrm>
            <a:off x="6466426" y="600322"/>
            <a:ext cx="481012" cy="479425"/>
            <a:chOff x="5810250" y="2244726"/>
            <a:chExt cx="481012" cy="479425"/>
          </a:xfrm>
        </p:grpSpPr>
        <p:sp>
          <p:nvSpPr>
            <p:cNvPr id="68" name="Freeform 125"/>
            <p:cNvSpPr>
              <a:spLocks/>
            </p:cNvSpPr>
            <p:nvPr/>
          </p:nvSpPr>
          <p:spPr bwMode="auto">
            <a:xfrm>
              <a:off x="5830888" y="2573338"/>
              <a:ext cx="41275" cy="60325"/>
            </a:xfrm>
            <a:custGeom>
              <a:avLst/>
              <a:gdLst>
                <a:gd name="T0" fmla="*/ 5 w 18"/>
                <a:gd name="T1" fmla="*/ 0 h 26"/>
                <a:gd name="T2" fmla="*/ 0 w 18"/>
                <a:gd name="T3" fmla="*/ 2 h 26"/>
                <a:gd name="T4" fmla="*/ 14 w 18"/>
                <a:gd name="T5" fmla="*/ 26 h 26"/>
                <a:gd name="T6" fmla="*/ 14 w 18"/>
                <a:gd name="T7" fmla="*/ 26 h 26"/>
                <a:gd name="T8" fmla="*/ 18 w 18"/>
                <a:gd name="T9" fmla="*/ 22 h 26"/>
                <a:gd name="T10" fmla="*/ 5 w 18"/>
                <a:gd name="T11" fmla="*/ 0 h 26"/>
              </a:gdLst>
              <a:ahLst/>
              <a:cxnLst>
                <a:cxn ang="0">
                  <a:pos x="T0" y="T1"/>
                </a:cxn>
                <a:cxn ang="0">
                  <a:pos x="T2" y="T3"/>
                </a:cxn>
                <a:cxn ang="0">
                  <a:pos x="T4" y="T5"/>
                </a:cxn>
                <a:cxn ang="0">
                  <a:pos x="T6" y="T7"/>
                </a:cxn>
                <a:cxn ang="0">
                  <a:pos x="T8" y="T9"/>
                </a:cxn>
                <a:cxn ang="0">
                  <a:pos x="T10" y="T11"/>
                </a:cxn>
              </a:cxnLst>
              <a:rect l="0" t="0" r="r" b="b"/>
              <a:pathLst>
                <a:path w="18" h="26">
                  <a:moveTo>
                    <a:pt x="5" y="0"/>
                  </a:moveTo>
                  <a:cubicBezTo>
                    <a:pt x="0" y="2"/>
                    <a:pt x="0" y="2"/>
                    <a:pt x="0" y="2"/>
                  </a:cubicBezTo>
                  <a:cubicBezTo>
                    <a:pt x="3" y="11"/>
                    <a:pt x="8" y="19"/>
                    <a:pt x="14" y="26"/>
                  </a:cubicBezTo>
                  <a:cubicBezTo>
                    <a:pt x="14" y="26"/>
                    <a:pt x="14" y="26"/>
                    <a:pt x="14" y="26"/>
                  </a:cubicBezTo>
                  <a:cubicBezTo>
                    <a:pt x="18" y="22"/>
                    <a:pt x="18" y="22"/>
                    <a:pt x="18" y="22"/>
                  </a:cubicBezTo>
                  <a:cubicBezTo>
                    <a:pt x="13" y="16"/>
                    <a:pt x="8" y="8"/>
                    <a:pt x="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 name="Freeform 126"/>
            <p:cNvSpPr>
              <a:spLocks/>
            </p:cNvSpPr>
            <p:nvPr/>
          </p:nvSpPr>
          <p:spPr bwMode="auto">
            <a:xfrm>
              <a:off x="5907088" y="2667001"/>
              <a:ext cx="58737" cy="39688"/>
            </a:xfrm>
            <a:custGeom>
              <a:avLst/>
              <a:gdLst>
                <a:gd name="T0" fmla="*/ 4 w 26"/>
                <a:gd name="T1" fmla="*/ 0 h 17"/>
                <a:gd name="T2" fmla="*/ 0 w 26"/>
                <a:gd name="T3" fmla="*/ 4 h 17"/>
                <a:gd name="T4" fmla="*/ 24 w 26"/>
                <a:gd name="T5" fmla="*/ 17 h 17"/>
                <a:gd name="T6" fmla="*/ 26 w 26"/>
                <a:gd name="T7" fmla="*/ 12 h 17"/>
                <a:gd name="T8" fmla="*/ 4 w 26"/>
                <a:gd name="T9" fmla="*/ 0 h 17"/>
              </a:gdLst>
              <a:ahLst/>
              <a:cxnLst>
                <a:cxn ang="0">
                  <a:pos x="T0" y="T1"/>
                </a:cxn>
                <a:cxn ang="0">
                  <a:pos x="T2" y="T3"/>
                </a:cxn>
                <a:cxn ang="0">
                  <a:pos x="T4" y="T5"/>
                </a:cxn>
                <a:cxn ang="0">
                  <a:pos x="T6" y="T7"/>
                </a:cxn>
                <a:cxn ang="0">
                  <a:pos x="T8" y="T9"/>
                </a:cxn>
              </a:cxnLst>
              <a:rect l="0" t="0" r="r" b="b"/>
              <a:pathLst>
                <a:path w="26" h="17">
                  <a:moveTo>
                    <a:pt x="4" y="0"/>
                  </a:moveTo>
                  <a:cubicBezTo>
                    <a:pt x="0" y="4"/>
                    <a:pt x="0" y="4"/>
                    <a:pt x="0" y="4"/>
                  </a:cubicBezTo>
                  <a:cubicBezTo>
                    <a:pt x="8" y="10"/>
                    <a:pt x="16" y="14"/>
                    <a:pt x="24" y="17"/>
                  </a:cubicBezTo>
                  <a:cubicBezTo>
                    <a:pt x="26" y="12"/>
                    <a:pt x="26" y="12"/>
                    <a:pt x="26" y="12"/>
                  </a:cubicBezTo>
                  <a:cubicBezTo>
                    <a:pt x="18" y="9"/>
                    <a:pt x="10" y="5"/>
                    <a:pt x="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0" name="Freeform 127"/>
            <p:cNvSpPr>
              <a:spLocks/>
            </p:cNvSpPr>
            <p:nvPr/>
          </p:nvSpPr>
          <p:spPr bwMode="auto">
            <a:xfrm>
              <a:off x="5810250" y="2457451"/>
              <a:ext cx="15875" cy="61913"/>
            </a:xfrm>
            <a:custGeom>
              <a:avLst/>
              <a:gdLst>
                <a:gd name="T0" fmla="*/ 1 w 7"/>
                <a:gd name="T1" fmla="*/ 0 h 27"/>
                <a:gd name="T2" fmla="*/ 1 w 7"/>
                <a:gd name="T3" fmla="*/ 27 h 27"/>
                <a:gd name="T4" fmla="*/ 7 w 7"/>
                <a:gd name="T5" fmla="*/ 26 h 27"/>
                <a:gd name="T6" fmla="*/ 7 w 7"/>
                <a:gd name="T7" fmla="*/ 0 h 27"/>
                <a:gd name="T8" fmla="*/ 1 w 7"/>
                <a:gd name="T9" fmla="*/ 0 h 27"/>
              </a:gdLst>
              <a:ahLst/>
              <a:cxnLst>
                <a:cxn ang="0">
                  <a:pos x="T0" y="T1"/>
                </a:cxn>
                <a:cxn ang="0">
                  <a:pos x="T2" y="T3"/>
                </a:cxn>
                <a:cxn ang="0">
                  <a:pos x="T4" y="T5"/>
                </a:cxn>
                <a:cxn ang="0">
                  <a:pos x="T6" y="T7"/>
                </a:cxn>
                <a:cxn ang="0">
                  <a:pos x="T8" y="T9"/>
                </a:cxn>
              </a:cxnLst>
              <a:rect l="0" t="0" r="r" b="b"/>
              <a:pathLst>
                <a:path w="7" h="27">
                  <a:moveTo>
                    <a:pt x="1" y="0"/>
                  </a:moveTo>
                  <a:cubicBezTo>
                    <a:pt x="0" y="9"/>
                    <a:pt x="0" y="18"/>
                    <a:pt x="1" y="27"/>
                  </a:cubicBezTo>
                  <a:cubicBezTo>
                    <a:pt x="7" y="26"/>
                    <a:pt x="7" y="26"/>
                    <a:pt x="7" y="26"/>
                  </a:cubicBezTo>
                  <a:cubicBezTo>
                    <a:pt x="6" y="18"/>
                    <a:pt x="6" y="9"/>
                    <a:pt x="7" y="0"/>
                  </a:cubicBezTo>
                  <a:cubicBezTo>
                    <a:pt x="1" y="0"/>
                    <a:pt x="1" y="0"/>
                    <a:pt x="1"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1" name="Freeform 128"/>
            <p:cNvSpPr>
              <a:spLocks/>
            </p:cNvSpPr>
            <p:nvPr/>
          </p:nvSpPr>
          <p:spPr bwMode="auto">
            <a:xfrm>
              <a:off x="6022975" y="2711451"/>
              <a:ext cx="61912" cy="12700"/>
            </a:xfrm>
            <a:custGeom>
              <a:avLst/>
              <a:gdLst>
                <a:gd name="T0" fmla="*/ 26 w 27"/>
                <a:gd name="T1" fmla="*/ 0 h 6"/>
                <a:gd name="T2" fmla="*/ 12 w 27"/>
                <a:gd name="T3" fmla="*/ 1 h 6"/>
                <a:gd name="T4" fmla="*/ 0 w 27"/>
                <a:gd name="T5" fmla="*/ 0 h 6"/>
                <a:gd name="T6" fmla="*/ 0 w 27"/>
                <a:gd name="T7" fmla="*/ 5 h 6"/>
                <a:gd name="T8" fmla="*/ 12 w 27"/>
                <a:gd name="T9" fmla="*/ 6 h 6"/>
                <a:gd name="T10" fmla="*/ 27 w 27"/>
                <a:gd name="T11" fmla="*/ 5 h 6"/>
                <a:gd name="T12" fmla="*/ 26 w 27"/>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27" h="6">
                  <a:moveTo>
                    <a:pt x="26" y="0"/>
                  </a:moveTo>
                  <a:cubicBezTo>
                    <a:pt x="22" y="0"/>
                    <a:pt x="17" y="1"/>
                    <a:pt x="12" y="1"/>
                  </a:cubicBezTo>
                  <a:cubicBezTo>
                    <a:pt x="8" y="1"/>
                    <a:pt x="4" y="0"/>
                    <a:pt x="0" y="0"/>
                  </a:cubicBezTo>
                  <a:cubicBezTo>
                    <a:pt x="0" y="5"/>
                    <a:pt x="0" y="5"/>
                    <a:pt x="0" y="5"/>
                  </a:cubicBezTo>
                  <a:cubicBezTo>
                    <a:pt x="4" y="6"/>
                    <a:pt x="8" y="6"/>
                    <a:pt x="12" y="6"/>
                  </a:cubicBezTo>
                  <a:cubicBezTo>
                    <a:pt x="17" y="6"/>
                    <a:pt x="22" y="6"/>
                    <a:pt x="27" y="5"/>
                  </a:cubicBezTo>
                  <a:cubicBezTo>
                    <a:pt x="26" y="0"/>
                    <a:pt x="26" y="0"/>
                    <a:pt x="26"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2" name="Freeform 129"/>
            <p:cNvSpPr>
              <a:spLocks/>
            </p:cNvSpPr>
            <p:nvPr/>
          </p:nvSpPr>
          <p:spPr bwMode="auto">
            <a:xfrm>
              <a:off x="5829300" y="2341563"/>
              <a:ext cx="41275" cy="58738"/>
            </a:xfrm>
            <a:custGeom>
              <a:avLst/>
              <a:gdLst>
                <a:gd name="T0" fmla="*/ 13 w 18"/>
                <a:gd name="T1" fmla="*/ 0 h 26"/>
                <a:gd name="T2" fmla="*/ 0 w 18"/>
                <a:gd name="T3" fmla="*/ 24 h 26"/>
                <a:gd name="T4" fmla="*/ 5 w 18"/>
                <a:gd name="T5" fmla="*/ 26 h 26"/>
                <a:gd name="T6" fmla="*/ 18 w 18"/>
                <a:gd name="T7" fmla="*/ 4 h 26"/>
                <a:gd name="T8" fmla="*/ 13 w 18"/>
                <a:gd name="T9" fmla="*/ 0 h 26"/>
              </a:gdLst>
              <a:ahLst/>
              <a:cxnLst>
                <a:cxn ang="0">
                  <a:pos x="T0" y="T1"/>
                </a:cxn>
                <a:cxn ang="0">
                  <a:pos x="T2" y="T3"/>
                </a:cxn>
                <a:cxn ang="0">
                  <a:pos x="T4" y="T5"/>
                </a:cxn>
                <a:cxn ang="0">
                  <a:pos x="T6" y="T7"/>
                </a:cxn>
                <a:cxn ang="0">
                  <a:pos x="T8" y="T9"/>
                </a:cxn>
              </a:cxnLst>
              <a:rect l="0" t="0" r="r" b="b"/>
              <a:pathLst>
                <a:path w="18" h="26">
                  <a:moveTo>
                    <a:pt x="13" y="0"/>
                  </a:moveTo>
                  <a:cubicBezTo>
                    <a:pt x="8" y="8"/>
                    <a:pt x="3" y="16"/>
                    <a:pt x="0" y="24"/>
                  </a:cubicBezTo>
                  <a:cubicBezTo>
                    <a:pt x="5" y="26"/>
                    <a:pt x="5" y="26"/>
                    <a:pt x="5" y="26"/>
                  </a:cubicBezTo>
                  <a:cubicBezTo>
                    <a:pt x="8" y="18"/>
                    <a:pt x="13" y="10"/>
                    <a:pt x="18" y="4"/>
                  </a:cubicBezTo>
                  <a:cubicBezTo>
                    <a:pt x="13" y="0"/>
                    <a:pt x="13" y="0"/>
                    <a:pt x="13"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3" name="Freeform 130"/>
            <p:cNvSpPr>
              <a:spLocks/>
            </p:cNvSpPr>
            <p:nvPr/>
          </p:nvSpPr>
          <p:spPr bwMode="auto">
            <a:xfrm>
              <a:off x="6140450" y="2663826"/>
              <a:ext cx="58737" cy="42863"/>
            </a:xfrm>
            <a:custGeom>
              <a:avLst/>
              <a:gdLst>
                <a:gd name="T0" fmla="*/ 23 w 26"/>
                <a:gd name="T1" fmla="*/ 0 h 19"/>
                <a:gd name="T2" fmla="*/ 22 w 26"/>
                <a:gd name="T3" fmla="*/ 0 h 19"/>
                <a:gd name="T4" fmla="*/ 0 w 26"/>
                <a:gd name="T5" fmla="*/ 14 h 19"/>
                <a:gd name="T6" fmla="*/ 2 w 26"/>
                <a:gd name="T7" fmla="*/ 19 h 19"/>
                <a:gd name="T8" fmla="*/ 26 w 26"/>
                <a:gd name="T9" fmla="*/ 5 h 19"/>
                <a:gd name="T10" fmla="*/ 26 w 26"/>
                <a:gd name="T11" fmla="*/ 5 h 19"/>
                <a:gd name="T12" fmla="*/ 23 w 26"/>
                <a:gd name="T13" fmla="*/ 0 h 19"/>
              </a:gdLst>
              <a:ahLst/>
              <a:cxnLst>
                <a:cxn ang="0">
                  <a:pos x="T0" y="T1"/>
                </a:cxn>
                <a:cxn ang="0">
                  <a:pos x="T2" y="T3"/>
                </a:cxn>
                <a:cxn ang="0">
                  <a:pos x="T4" y="T5"/>
                </a:cxn>
                <a:cxn ang="0">
                  <a:pos x="T6" y="T7"/>
                </a:cxn>
                <a:cxn ang="0">
                  <a:pos x="T8" y="T9"/>
                </a:cxn>
                <a:cxn ang="0">
                  <a:pos x="T10" y="T11"/>
                </a:cxn>
                <a:cxn ang="0">
                  <a:pos x="T12" y="T13"/>
                </a:cxn>
              </a:cxnLst>
              <a:rect l="0" t="0" r="r" b="b"/>
              <a:pathLst>
                <a:path w="26" h="19">
                  <a:moveTo>
                    <a:pt x="23" y="0"/>
                  </a:moveTo>
                  <a:cubicBezTo>
                    <a:pt x="22" y="0"/>
                    <a:pt x="22" y="0"/>
                    <a:pt x="22" y="0"/>
                  </a:cubicBezTo>
                  <a:cubicBezTo>
                    <a:pt x="16" y="6"/>
                    <a:pt x="8" y="10"/>
                    <a:pt x="0" y="14"/>
                  </a:cubicBezTo>
                  <a:cubicBezTo>
                    <a:pt x="2" y="19"/>
                    <a:pt x="2" y="19"/>
                    <a:pt x="2" y="19"/>
                  </a:cubicBezTo>
                  <a:cubicBezTo>
                    <a:pt x="11" y="15"/>
                    <a:pt x="19" y="10"/>
                    <a:pt x="26" y="5"/>
                  </a:cubicBezTo>
                  <a:cubicBezTo>
                    <a:pt x="26" y="5"/>
                    <a:pt x="26" y="5"/>
                    <a:pt x="26" y="5"/>
                  </a:cubicBezTo>
                  <a:cubicBezTo>
                    <a:pt x="23" y="0"/>
                    <a:pt x="23" y="0"/>
                    <a:pt x="23"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4" name="Freeform 131"/>
            <p:cNvSpPr>
              <a:spLocks/>
            </p:cNvSpPr>
            <p:nvPr/>
          </p:nvSpPr>
          <p:spPr bwMode="auto">
            <a:xfrm>
              <a:off x="5903913" y="2265363"/>
              <a:ext cx="57150" cy="41275"/>
            </a:xfrm>
            <a:custGeom>
              <a:avLst/>
              <a:gdLst>
                <a:gd name="T0" fmla="*/ 23 w 25"/>
                <a:gd name="T1" fmla="*/ 0 h 18"/>
                <a:gd name="T2" fmla="*/ 0 w 25"/>
                <a:gd name="T3" fmla="*/ 14 h 18"/>
                <a:gd name="T4" fmla="*/ 0 w 25"/>
                <a:gd name="T5" fmla="*/ 14 h 18"/>
                <a:gd name="T6" fmla="*/ 3 w 25"/>
                <a:gd name="T7" fmla="*/ 18 h 18"/>
                <a:gd name="T8" fmla="*/ 25 w 25"/>
                <a:gd name="T9" fmla="*/ 5 h 18"/>
                <a:gd name="T10" fmla="*/ 23 w 25"/>
                <a:gd name="T11" fmla="*/ 0 h 18"/>
              </a:gdLst>
              <a:ahLst/>
              <a:cxnLst>
                <a:cxn ang="0">
                  <a:pos x="T0" y="T1"/>
                </a:cxn>
                <a:cxn ang="0">
                  <a:pos x="T2" y="T3"/>
                </a:cxn>
                <a:cxn ang="0">
                  <a:pos x="T4" y="T5"/>
                </a:cxn>
                <a:cxn ang="0">
                  <a:pos x="T6" y="T7"/>
                </a:cxn>
                <a:cxn ang="0">
                  <a:pos x="T8" y="T9"/>
                </a:cxn>
                <a:cxn ang="0">
                  <a:pos x="T10" y="T11"/>
                </a:cxn>
              </a:cxnLst>
              <a:rect l="0" t="0" r="r" b="b"/>
              <a:pathLst>
                <a:path w="25" h="18">
                  <a:moveTo>
                    <a:pt x="23" y="0"/>
                  </a:moveTo>
                  <a:cubicBezTo>
                    <a:pt x="15" y="3"/>
                    <a:pt x="7" y="8"/>
                    <a:pt x="0" y="14"/>
                  </a:cubicBezTo>
                  <a:cubicBezTo>
                    <a:pt x="0" y="14"/>
                    <a:pt x="0" y="14"/>
                    <a:pt x="0" y="14"/>
                  </a:cubicBezTo>
                  <a:cubicBezTo>
                    <a:pt x="3" y="18"/>
                    <a:pt x="3" y="18"/>
                    <a:pt x="3" y="18"/>
                  </a:cubicBezTo>
                  <a:cubicBezTo>
                    <a:pt x="10" y="13"/>
                    <a:pt x="17" y="8"/>
                    <a:pt x="25" y="5"/>
                  </a:cubicBezTo>
                  <a:cubicBezTo>
                    <a:pt x="23" y="0"/>
                    <a:pt x="23" y="0"/>
                    <a:pt x="23"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5" name="Freeform 132"/>
            <p:cNvSpPr>
              <a:spLocks/>
            </p:cNvSpPr>
            <p:nvPr/>
          </p:nvSpPr>
          <p:spPr bwMode="auto">
            <a:xfrm>
              <a:off x="6234113" y="2570163"/>
              <a:ext cx="41275" cy="58738"/>
            </a:xfrm>
            <a:custGeom>
              <a:avLst/>
              <a:gdLst>
                <a:gd name="T0" fmla="*/ 12 w 18"/>
                <a:gd name="T1" fmla="*/ 0 h 26"/>
                <a:gd name="T2" fmla="*/ 0 w 18"/>
                <a:gd name="T3" fmla="*/ 23 h 26"/>
                <a:gd name="T4" fmla="*/ 4 w 18"/>
                <a:gd name="T5" fmla="*/ 26 h 26"/>
                <a:gd name="T6" fmla="*/ 18 w 18"/>
                <a:gd name="T7" fmla="*/ 2 h 26"/>
                <a:gd name="T8" fmla="*/ 12 w 18"/>
                <a:gd name="T9" fmla="*/ 0 h 26"/>
              </a:gdLst>
              <a:ahLst/>
              <a:cxnLst>
                <a:cxn ang="0">
                  <a:pos x="T0" y="T1"/>
                </a:cxn>
                <a:cxn ang="0">
                  <a:pos x="T2" y="T3"/>
                </a:cxn>
                <a:cxn ang="0">
                  <a:pos x="T4" y="T5"/>
                </a:cxn>
                <a:cxn ang="0">
                  <a:pos x="T6" y="T7"/>
                </a:cxn>
                <a:cxn ang="0">
                  <a:pos x="T8" y="T9"/>
                </a:cxn>
              </a:cxnLst>
              <a:rect l="0" t="0" r="r" b="b"/>
              <a:pathLst>
                <a:path w="18" h="26">
                  <a:moveTo>
                    <a:pt x="12" y="0"/>
                  </a:moveTo>
                  <a:cubicBezTo>
                    <a:pt x="9" y="8"/>
                    <a:pt x="5" y="16"/>
                    <a:pt x="0" y="23"/>
                  </a:cubicBezTo>
                  <a:cubicBezTo>
                    <a:pt x="4" y="26"/>
                    <a:pt x="4" y="26"/>
                    <a:pt x="4" y="26"/>
                  </a:cubicBezTo>
                  <a:cubicBezTo>
                    <a:pt x="10" y="19"/>
                    <a:pt x="14" y="11"/>
                    <a:pt x="18" y="2"/>
                  </a:cubicBezTo>
                  <a:cubicBezTo>
                    <a:pt x="12" y="0"/>
                    <a:pt x="12" y="0"/>
                    <a:pt x="12"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6" name="Freeform 133"/>
            <p:cNvSpPr>
              <a:spLocks/>
            </p:cNvSpPr>
            <p:nvPr/>
          </p:nvSpPr>
          <p:spPr bwMode="auto">
            <a:xfrm>
              <a:off x="6016625" y="2244726"/>
              <a:ext cx="63500" cy="15875"/>
            </a:xfrm>
            <a:custGeom>
              <a:avLst/>
              <a:gdLst>
                <a:gd name="T0" fmla="*/ 15 w 28"/>
                <a:gd name="T1" fmla="*/ 0 h 7"/>
                <a:gd name="T2" fmla="*/ 0 w 28"/>
                <a:gd name="T3" fmla="*/ 1 h 7"/>
                <a:gd name="T4" fmla="*/ 1 w 28"/>
                <a:gd name="T5" fmla="*/ 7 h 7"/>
                <a:gd name="T6" fmla="*/ 15 w 28"/>
                <a:gd name="T7" fmla="*/ 6 h 7"/>
                <a:gd name="T8" fmla="*/ 27 w 28"/>
                <a:gd name="T9" fmla="*/ 7 h 7"/>
                <a:gd name="T10" fmla="*/ 28 w 28"/>
                <a:gd name="T11" fmla="*/ 1 h 7"/>
                <a:gd name="T12" fmla="*/ 15 w 28"/>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28" h="7">
                  <a:moveTo>
                    <a:pt x="15" y="0"/>
                  </a:moveTo>
                  <a:cubicBezTo>
                    <a:pt x="10" y="0"/>
                    <a:pt x="5" y="1"/>
                    <a:pt x="0" y="1"/>
                  </a:cubicBezTo>
                  <a:cubicBezTo>
                    <a:pt x="1" y="7"/>
                    <a:pt x="1" y="7"/>
                    <a:pt x="1" y="7"/>
                  </a:cubicBezTo>
                  <a:cubicBezTo>
                    <a:pt x="6" y="6"/>
                    <a:pt x="11" y="6"/>
                    <a:pt x="15" y="6"/>
                  </a:cubicBezTo>
                  <a:cubicBezTo>
                    <a:pt x="19" y="6"/>
                    <a:pt x="23" y="6"/>
                    <a:pt x="27" y="7"/>
                  </a:cubicBezTo>
                  <a:cubicBezTo>
                    <a:pt x="28" y="1"/>
                    <a:pt x="28" y="1"/>
                    <a:pt x="28" y="1"/>
                  </a:cubicBezTo>
                  <a:cubicBezTo>
                    <a:pt x="24" y="1"/>
                    <a:pt x="19" y="0"/>
                    <a:pt x="1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7" name="Freeform 134"/>
            <p:cNvSpPr>
              <a:spLocks/>
            </p:cNvSpPr>
            <p:nvPr/>
          </p:nvSpPr>
          <p:spPr bwMode="auto">
            <a:xfrm>
              <a:off x="6276975" y="2451101"/>
              <a:ext cx="14287" cy="63500"/>
            </a:xfrm>
            <a:custGeom>
              <a:avLst/>
              <a:gdLst>
                <a:gd name="T0" fmla="*/ 5 w 6"/>
                <a:gd name="T1" fmla="*/ 0 h 28"/>
                <a:gd name="T2" fmla="*/ 0 w 6"/>
                <a:gd name="T3" fmla="*/ 1 h 28"/>
                <a:gd name="T4" fmla="*/ 0 w 6"/>
                <a:gd name="T5" fmla="*/ 27 h 28"/>
                <a:gd name="T6" fmla="*/ 5 w 6"/>
                <a:gd name="T7" fmla="*/ 28 h 28"/>
                <a:gd name="T8" fmla="*/ 5 w 6"/>
                <a:gd name="T9" fmla="*/ 0 h 28"/>
              </a:gdLst>
              <a:ahLst/>
              <a:cxnLst>
                <a:cxn ang="0">
                  <a:pos x="T0" y="T1"/>
                </a:cxn>
                <a:cxn ang="0">
                  <a:pos x="T2" y="T3"/>
                </a:cxn>
                <a:cxn ang="0">
                  <a:pos x="T4" y="T5"/>
                </a:cxn>
                <a:cxn ang="0">
                  <a:pos x="T6" y="T7"/>
                </a:cxn>
                <a:cxn ang="0">
                  <a:pos x="T8" y="T9"/>
                </a:cxn>
              </a:cxnLst>
              <a:rect l="0" t="0" r="r" b="b"/>
              <a:pathLst>
                <a:path w="6" h="28">
                  <a:moveTo>
                    <a:pt x="5" y="0"/>
                  </a:moveTo>
                  <a:cubicBezTo>
                    <a:pt x="0" y="1"/>
                    <a:pt x="0" y="1"/>
                    <a:pt x="0" y="1"/>
                  </a:cubicBezTo>
                  <a:cubicBezTo>
                    <a:pt x="1" y="10"/>
                    <a:pt x="1" y="18"/>
                    <a:pt x="0" y="27"/>
                  </a:cubicBezTo>
                  <a:cubicBezTo>
                    <a:pt x="5" y="28"/>
                    <a:pt x="5" y="28"/>
                    <a:pt x="5" y="28"/>
                  </a:cubicBezTo>
                  <a:cubicBezTo>
                    <a:pt x="6" y="19"/>
                    <a:pt x="6" y="9"/>
                    <a:pt x="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8" name="Freeform 135"/>
            <p:cNvSpPr>
              <a:spLocks/>
            </p:cNvSpPr>
            <p:nvPr/>
          </p:nvSpPr>
          <p:spPr bwMode="auto">
            <a:xfrm>
              <a:off x="6135688" y="2263776"/>
              <a:ext cx="58737" cy="39688"/>
            </a:xfrm>
            <a:custGeom>
              <a:avLst/>
              <a:gdLst>
                <a:gd name="T0" fmla="*/ 2 w 26"/>
                <a:gd name="T1" fmla="*/ 0 h 18"/>
                <a:gd name="T2" fmla="*/ 0 w 26"/>
                <a:gd name="T3" fmla="*/ 5 h 18"/>
                <a:gd name="T4" fmla="*/ 23 w 26"/>
                <a:gd name="T5" fmla="*/ 18 h 18"/>
                <a:gd name="T6" fmla="*/ 26 w 26"/>
                <a:gd name="T7" fmla="*/ 13 h 18"/>
                <a:gd name="T8" fmla="*/ 2 w 26"/>
                <a:gd name="T9" fmla="*/ 0 h 18"/>
              </a:gdLst>
              <a:ahLst/>
              <a:cxnLst>
                <a:cxn ang="0">
                  <a:pos x="T0" y="T1"/>
                </a:cxn>
                <a:cxn ang="0">
                  <a:pos x="T2" y="T3"/>
                </a:cxn>
                <a:cxn ang="0">
                  <a:pos x="T4" y="T5"/>
                </a:cxn>
                <a:cxn ang="0">
                  <a:pos x="T6" y="T7"/>
                </a:cxn>
                <a:cxn ang="0">
                  <a:pos x="T8" y="T9"/>
                </a:cxn>
              </a:cxnLst>
              <a:rect l="0" t="0" r="r" b="b"/>
              <a:pathLst>
                <a:path w="26" h="18">
                  <a:moveTo>
                    <a:pt x="2" y="0"/>
                  </a:moveTo>
                  <a:cubicBezTo>
                    <a:pt x="0" y="5"/>
                    <a:pt x="0" y="5"/>
                    <a:pt x="0" y="5"/>
                  </a:cubicBezTo>
                  <a:cubicBezTo>
                    <a:pt x="8" y="8"/>
                    <a:pt x="16" y="13"/>
                    <a:pt x="23" y="18"/>
                  </a:cubicBezTo>
                  <a:cubicBezTo>
                    <a:pt x="26" y="13"/>
                    <a:pt x="26" y="13"/>
                    <a:pt x="26" y="13"/>
                  </a:cubicBezTo>
                  <a:cubicBezTo>
                    <a:pt x="19" y="8"/>
                    <a:pt x="11" y="3"/>
                    <a:pt x="2"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9" name="Freeform 136"/>
            <p:cNvSpPr>
              <a:spLocks/>
            </p:cNvSpPr>
            <p:nvPr/>
          </p:nvSpPr>
          <p:spPr bwMode="auto">
            <a:xfrm>
              <a:off x="6229350" y="2338388"/>
              <a:ext cx="42862" cy="57150"/>
            </a:xfrm>
            <a:custGeom>
              <a:avLst/>
              <a:gdLst>
                <a:gd name="T0" fmla="*/ 5 w 19"/>
                <a:gd name="T1" fmla="*/ 0 h 25"/>
                <a:gd name="T2" fmla="*/ 0 w 19"/>
                <a:gd name="T3" fmla="*/ 3 h 25"/>
                <a:gd name="T4" fmla="*/ 1 w 19"/>
                <a:gd name="T5" fmla="*/ 3 h 25"/>
                <a:gd name="T6" fmla="*/ 1 w 19"/>
                <a:gd name="T7" fmla="*/ 3 h 25"/>
                <a:gd name="T8" fmla="*/ 1 w 19"/>
                <a:gd name="T9" fmla="*/ 3 h 25"/>
                <a:gd name="T10" fmla="*/ 9 w 19"/>
                <a:gd name="T11" fmla="*/ 16 h 25"/>
                <a:gd name="T12" fmla="*/ 9 w 19"/>
                <a:gd name="T13" fmla="*/ 16 h 25"/>
                <a:gd name="T14" fmla="*/ 10 w 19"/>
                <a:gd name="T15" fmla="*/ 17 h 25"/>
                <a:gd name="T16" fmla="*/ 14 w 19"/>
                <a:gd name="T17" fmla="*/ 25 h 25"/>
                <a:gd name="T18" fmla="*/ 19 w 19"/>
                <a:gd name="T19" fmla="*/ 23 h 25"/>
                <a:gd name="T20" fmla="*/ 14 w 19"/>
                <a:gd name="T21" fmla="*/ 14 h 25"/>
                <a:gd name="T22" fmla="*/ 14 w 19"/>
                <a:gd name="T23" fmla="*/ 13 h 25"/>
                <a:gd name="T24" fmla="*/ 5 w 19"/>
                <a:gd name="T25" fmla="*/ 0 h 25"/>
                <a:gd name="T26" fmla="*/ 5 w 19"/>
                <a:gd name="T27" fmla="*/ 0 h 25"/>
                <a:gd name="T28" fmla="*/ 5 w 19"/>
                <a:gd name="T29"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 h="25">
                  <a:moveTo>
                    <a:pt x="5" y="0"/>
                  </a:moveTo>
                  <a:cubicBezTo>
                    <a:pt x="0" y="3"/>
                    <a:pt x="0" y="3"/>
                    <a:pt x="0" y="3"/>
                  </a:cubicBezTo>
                  <a:cubicBezTo>
                    <a:pt x="1" y="3"/>
                    <a:pt x="1" y="3"/>
                    <a:pt x="1" y="3"/>
                  </a:cubicBezTo>
                  <a:cubicBezTo>
                    <a:pt x="1" y="3"/>
                    <a:pt x="1" y="3"/>
                    <a:pt x="1" y="3"/>
                  </a:cubicBezTo>
                  <a:cubicBezTo>
                    <a:pt x="1" y="3"/>
                    <a:pt x="1" y="3"/>
                    <a:pt x="1" y="3"/>
                  </a:cubicBezTo>
                  <a:cubicBezTo>
                    <a:pt x="4" y="7"/>
                    <a:pt x="7" y="12"/>
                    <a:pt x="9" y="16"/>
                  </a:cubicBezTo>
                  <a:cubicBezTo>
                    <a:pt x="9" y="16"/>
                    <a:pt x="9" y="16"/>
                    <a:pt x="9" y="16"/>
                  </a:cubicBezTo>
                  <a:cubicBezTo>
                    <a:pt x="10" y="17"/>
                    <a:pt x="10" y="17"/>
                    <a:pt x="10" y="17"/>
                  </a:cubicBezTo>
                  <a:cubicBezTo>
                    <a:pt x="11" y="20"/>
                    <a:pt x="12" y="22"/>
                    <a:pt x="14" y="25"/>
                  </a:cubicBezTo>
                  <a:cubicBezTo>
                    <a:pt x="19" y="23"/>
                    <a:pt x="19" y="23"/>
                    <a:pt x="19" y="23"/>
                  </a:cubicBezTo>
                  <a:cubicBezTo>
                    <a:pt x="17" y="20"/>
                    <a:pt x="16" y="17"/>
                    <a:pt x="14" y="14"/>
                  </a:cubicBezTo>
                  <a:cubicBezTo>
                    <a:pt x="14" y="13"/>
                    <a:pt x="14" y="13"/>
                    <a:pt x="14" y="13"/>
                  </a:cubicBezTo>
                  <a:cubicBezTo>
                    <a:pt x="11" y="9"/>
                    <a:pt x="8" y="4"/>
                    <a:pt x="5" y="0"/>
                  </a:cubicBezTo>
                  <a:cubicBezTo>
                    <a:pt x="5" y="0"/>
                    <a:pt x="5" y="0"/>
                    <a:pt x="5" y="0"/>
                  </a:cubicBezTo>
                  <a:cubicBezTo>
                    <a:pt x="5" y="0"/>
                    <a:pt x="5" y="0"/>
                    <a:pt x="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01" name="组合 100"/>
          <p:cNvGrpSpPr/>
          <p:nvPr/>
        </p:nvGrpSpPr>
        <p:grpSpPr>
          <a:xfrm>
            <a:off x="6466426" y="3222608"/>
            <a:ext cx="481012" cy="479425"/>
            <a:chOff x="5810250" y="2244726"/>
            <a:chExt cx="481012" cy="479425"/>
          </a:xfrm>
        </p:grpSpPr>
        <p:sp>
          <p:nvSpPr>
            <p:cNvPr id="102" name="Freeform 125"/>
            <p:cNvSpPr>
              <a:spLocks/>
            </p:cNvSpPr>
            <p:nvPr/>
          </p:nvSpPr>
          <p:spPr bwMode="auto">
            <a:xfrm>
              <a:off x="5830888" y="2573338"/>
              <a:ext cx="41275" cy="60325"/>
            </a:xfrm>
            <a:custGeom>
              <a:avLst/>
              <a:gdLst>
                <a:gd name="T0" fmla="*/ 5 w 18"/>
                <a:gd name="T1" fmla="*/ 0 h 26"/>
                <a:gd name="T2" fmla="*/ 0 w 18"/>
                <a:gd name="T3" fmla="*/ 2 h 26"/>
                <a:gd name="T4" fmla="*/ 14 w 18"/>
                <a:gd name="T5" fmla="*/ 26 h 26"/>
                <a:gd name="T6" fmla="*/ 14 w 18"/>
                <a:gd name="T7" fmla="*/ 26 h 26"/>
                <a:gd name="T8" fmla="*/ 18 w 18"/>
                <a:gd name="T9" fmla="*/ 22 h 26"/>
                <a:gd name="T10" fmla="*/ 5 w 18"/>
                <a:gd name="T11" fmla="*/ 0 h 26"/>
              </a:gdLst>
              <a:ahLst/>
              <a:cxnLst>
                <a:cxn ang="0">
                  <a:pos x="T0" y="T1"/>
                </a:cxn>
                <a:cxn ang="0">
                  <a:pos x="T2" y="T3"/>
                </a:cxn>
                <a:cxn ang="0">
                  <a:pos x="T4" y="T5"/>
                </a:cxn>
                <a:cxn ang="0">
                  <a:pos x="T6" y="T7"/>
                </a:cxn>
                <a:cxn ang="0">
                  <a:pos x="T8" y="T9"/>
                </a:cxn>
                <a:cxn ang="0">
                  <a:pos x="T10" y="T11"/>
                </a:cxn>
              </a:cxnLst>
              <a:rect l="0" t="0" r="r" b="b"/>
              <a:pathLst>
                <a:path w="18" h="26">
                  <a:moveTo>
                    <a:pt x="5" y="0"/>
                  </a:moveTo>
                  <a:cubicBezTo>
                    <a:pt x="0" y="2"/>
                    <a:pt x="0" y="2"/>
                    <a:pt x="0" y="2"/>
                  </a:cubicBezTo>
                  <a:cubicBezTo>
                    <a:pt x="3" y="11"/>
                    <a:pt x="8" y="19"/>
                    <a:pt x="14" y="26"/>
                  </a:cubicBezTo>
                  <a:cubicBezTo>
                    <a:pt x="14" y="26"/>
                    <a:pt x="14" y="26"/>
                    <a:pt x="14" y="26"/>
                  </a:cubicBezTo>
                  <a:cubicBezTo>
                    <a:pt x="18" y="22"/>
                    <a:pt x="18" y="22"/>
                    <a:pt x="18" y="22"/>
                  </a:cubicBezTo>
                  <a:cubicBezTo>
                    <a:pt x="13" y="16"/>
                    <a:pt x="8" y="8"/>
                    <a:pt x="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3" name="Freeform 126"/>
            <p:cNvSpPr>
              <a:spLocks/>
            </p:cNvSpPr>
            <p:nvPr/>
          </p:nvSpPr>
          <p:spPr bwMode="auto">
            <a:xfrm>
              <a:off x="5907088" y="2667001"/>
              <a:ext cx="58737" cy="39688"/>
            </a:xfrm>
            <a:custGeom>
              <a:avLst/>
              <a:gdLst>
                <a:gd name="T0" fmla="*/ 4 w 26"/>
                <a:gd name="T1" fmla="*/ 0 h 17"/>
                <a:gd name="T2" fmla="*/ 0 w 26"/>
                <a:gd name="T3" fmla="*/ 4 h 17"/>
                <a:gd name="T4" fmla="*/ 24 w 26"/>
                <a:gd name="T5" fmla="*/ 17 h 17"/>
                <a:gd name="T6" fmla="*/ 26 w 26"/>
                <a:gd name="T7" fmla="*/ 12 h 17"/>
                <a:gd name="T8" fmla="*/ 4 w 26"/>
                <a:gd name="T9" fmla="*/ 0 h 17"/>
              </a:gdLst>
              <a:ahLst/>
              <a:cxnLst>
                <a:cxn ang="0">
                  <a:pos x="T0" y="T1"/>
                </a:cxn>
                <a:cxn ang="0">
                  <a:pos x="T2" y="T3"/>
                </a:cxn>
                <a:cxn ang="0">
                  <a:pos x="T4" y="T5"/>
                </a:cxn>
                <a:cxn ang="0">
                  <a:pos x="T6" y="T7"/>
                </a:cxn>
                <a:cxn ang="0">
                  <a:pos x="T8" y="T9"/>
                </a:cxn>
              </a:cxnLst>
              <a:rect l="0" t="0" r="r" b="b"/>
              <a:pathLst>
                <a:path w="26" h="17">
                  <a:moveTo>
                    <a:pt x="4" y="0"/>
                  </a:moveTo>
                  <a:cubicBezTo>
                    <a:pt x="0" y="4"/>
                    <a:pt x="0" y="4"/>
                    <a:pt x="0" y="4"/>
                  </a:cubicBezTo>
                  <a:cubicBezTo>
                    <a:pt x="8" y="10"/>
                    <a:pt x="16" y="14"/>
                    <a:pt x="24" y="17"/>
                  </a:cubicBezTo>
                  <a:cubicBezTo>
                    <a:pt x="26" y="12"/>
                    <a:pt x="26" y="12"/>
                    <a:pt x="26" y="12"/>
                  </a:cubicBezTo>
                  <a:cubicBezTo>
                    <a:pt x="18" y="9"/>
                    <a:pt x="10" y="5"/>
                    <a:pt x="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4" name="Freeform 127"/>
            <p:cNvSpPr>
              <a:spLocks/>
            </p:cNvSpPr>
            <p:nvPr/>
          </p:nvSpPr>
          <p:spPr bwMode="auto">
            <a:xfrm>
              <a:off x="5810250" y="2457451"/>
              <a:ext cx="15875" cy="61913"/>
            </a:xfrm>
            <a:custGeom>
              <a:avLst/>
              <a:gdLst>
                <a:gd name="T0" fmla="*/ 1 w 7"/>
                <a:gd name="T1" fmla="*/ 0 h 27"/>
                <a:gd name="T2" fmla="*/ 1 w 7"/>
                <a:gd name="T3" fmla="*/ 27 h 27"/>
                <a:gd name="T4" fmla="*/ 7 w 7"/>
                <a:gd name="T5" fmla="*/ 26 h 27"/>
                <a:gd name="T6" fmla="*/ 7 w 7"/>
                <a:gd name="T7" fmla="*/ 0 h 27"/>
                <a:gd name="T8" fmla="*/ 1 w 7"/>
                <a:gd name="T9" fmla="*/ 0 h 27"/>
              </a:gdLst>
              <a:ahLst/>
              <a:cxnLst>
                <a:cxn ang="0">
                  <a:pos x="T0" y="T1"/>
                </a:cxn>
                <a:cxn ang="0">
                  <a:pos x="T2" y="T3"/>
                </a:cxn>
                <a:cxn ang="0">
                  <a:pos x="T4" y="T5"/>
                </a:cxn>
                <a:cxn ang="0">
                  <a:pos x="T6" y="T7"/>
                </a:cxn>
                <a:cxn ang="0">
                  <a:pos x="T8" y="T9"/>
                </a:cxn>
              </a:cxnLst>
              <a:rect l="0" t="0" r="r" b="b"/>
              <a:pathLst>
                <a:path w="7" h="27">
                  <a:moveTo>
                    <a:pt x="1" y="0"/>
                  </a:moveTo>
                  <a:cubicBezTo>
                    <a:pt x="0" y="9"/>
                    <a:pt x="0" y="18"/>
                    <a:pt x="1" y="27"/>
                  </a:cubicBezTo>
                  <a:cubicBezTo>
                    <a:pt x="7" y="26"/>
                    <a:pt x="7" y="26"/>
                    <a:pt x="7" y="26"/>
                  </a:cubicBezTo>
                  <a:cubicBezTo>
                    <a:pt x="6" y="18"/>
                    <a:pt x="6" y="9"/>
                    <a:pt x="7" y="0"/>
                  </a:cubicBezTo>
                  <a:cubicBezTo>
                    <a:pt x="1" y="0"/>
                    <a:pt x="1" y="0"/>
                    <a:pt x="1"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5" name="Freeform 128"/>
            <p:cNvSpPr>
              <a:spLocks/>
            </p:cNvSpPr>
            <p:nvPr/>
          </p:nvSpPr>
          <p:spPr bwMode="auto">
            <a:xfrm>
              <a:off x="6022975" y="2711451"/>
              <a:ext cx="61912" cy="12700"/>
            </a:xfrm>
            <a:custGeom>
              <a:avLst/>
              <a:gdLst>
                <a:gd name="T0" fmla="*/ 26 w 27"/>
                <a:gd name="T1" fmla="*/ 0 h 6"/>
                <a:gd name="T2" fmla="*/ 12 w 27"/>
                <a:gd name="T3" fmla="*/ 1 h 6"/>
                <a:gd name="T4" fmla="*/ 0 w 27"/>
                <a:gd name="T5" fmla="*/ 0 h 6"/>
                <a:gd name="T6" fmla="*/ 0 w 27"/>
                <a:gd name="T7" fmla="*/ 5 h 6"/>
                <a:gd name="T8" fmla="*/ 12 w 27"/>
                <a:gd name="T9" fmla="*/ 6 h 6"/>
                <a:gd name="T10" fmla="*/ 27 w 27"/>
                <a:gd name="T11" fmla="*/ 5 h 6"/>
                <a:gd name="T12" fmla="*/ 26 w 27"/>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27" h="6">
                  <a:moveTo>
                    <a:pt x="26" y="0"/>
                  </a:moveTo>
                  <a:cubicBezTo>
                    <a:pt x="22" y="0"/>
                    <a:pt x="17" y="1"/>
                    <a:pt x="12" y="1"/>
                  </a:cubicBezTo>
                  <a:cubicBezTo>
                    <a:pt x="8" y="1"/>
                    <a:pt x="4" y="0"/>
                    <a:pt x="0" y="0"/>
                  </a:cubicBezTo>
                  <a:cubicBezTo>
                    <a:pt x="0" y="5"/>
                    <a:pt x="0" y="5"/>
                    <a:pt x="0" y="5"/>
                  </a:cubicBezTo>
                  <a:cubicBezTo>
                    <a:pt x="4" y="6"/>
                    <a:pt x="8" y="6"/>
                    <a:pt x="12" y="6"/>
                  </a:cubicBezTo>
                  <a:cubicBezTo>
                    <a:pt x="17" y="6"/>
                    <a:pt x="22" y="6"/>
                    <a:pt x="27" y="5"/>
                  </a:cubicBezTo>
                  <a:cubicBezTo>
                    <a:pt x="26" y="0"/>
                    <a:pt x="26" y="0"/>
                    <a:pt x="26"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6" name="Freeform 129"/>
            <p:cNvSpPr>
              <a:spLocks/>
            </p:cNvSpPr>
            <p:nvPr/>
          </p:nvSpPr>
          <p:spPr bwMode="auto">
            <a:xfrm>
              <a:off x="5829300" y="2341563"/>
              <a:ext cx="41275" cy="58738"/>
            </a:xfrm>
            <a:custGeom>
              <a:avLst/>
              <a:gdLst>
                <a:gd name="T0" fmla="*/ 13 w 18"/>
                <a:gd name="T1" fmla="*/ 0 h 26"/>
                <a:gd name="T2" fmla="*/ 0 w 18"/>
                <a:gd name="T3" fmla="*/ 24 h 26"/>
                <a:gd name="T4" fmla="*/ 5 w 18"/>
                <a:gd name="T5" fmla="*/ 26 h 26"/>
                <a:gd name="T6" fmla="*/ 18 w 18"/>
                <a:gd name="T7" fmla="*/ 4 h 26"/>
                <a:gd name="T8" fmla="*/ 13 w 18"/>
                <a:gd name="T9" fmla="*/ 0 h 26"/>
              </a:gdLst>
              <a:ahLst/>
              <a:cxnLst>
                <a:cxn ang="0">
                  <a:pos x="T0" y="T1"/>
                </a:cxn>
                <a:cxn ang="0">
                  <a:pos x="T2" y="T3"/>
                </a:cxn>
                <a:cxn ang="0">
                  <a:pos x="T4" y="T5"/>
                </a:cxn>
                <a:cxn ang="0">
                  <a:pos x="T6" y="T7"/>
                </a:cxn>
                <a:cxn ang="0">
                  <a:pos x="T8" y="T9"/>
                </a:cxn>
              </a:cxnLst>
              <a:rect l="0" t="0" r="r" b="b"/>
              <a:pathLst>
                <a:path w="18" h="26">
                  <a:moveTo>
                    <a:pt x="13" y="0"/>
                  </a:moveTo>
                  <a:cubicBezTo>
                    <a:pt x="8" y="8"/>
                    <a:pt x="3" y="16"/>
                    <a:pt x="0" y="24"/>
                  </a:cubicBezTo>
                  <a:cubicBezTo>
                    <a:pt x="5" y="26"/>
                    <a:pt x="5" y="26"/>
                    <a:pt x="5" y="26"/>
                  </a:cubicBezTo>
                  <a:cubicBezTo>
                    <a:pt x="8" y="18"/>
                    <a:pt x="13" y="10"/>
                    <a:pt x="18" y="4"/>
                  </a:cubicBezTo>
                  <a:cubicBezTo>
                    <a:pt x="13" y="0"/>
                    <a:pt x="13" y="0"/>
                    <a:pt x="13"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7" name="Freeform 130"/>
            <p:cNvSpPr>
              <a:spLocks/>
            </p:cNvSpPr>
            <p:nvPr/>
          </p:nvSpPr>
          <p:spPr bwMode="auto">
            <a:xfrm>
              <a:off x="6140450" y="2663826"/>
              <a:ext cx="58737" cy="42863"/>
            </a:xfrm>
            <a:custGeom>
              <a:avLst/>
              <a:gdLst>
                <a:gd name="T0" fmla="*/ 23 w 26"/>
                <a:gd name="T1" fmla="*/ 0 h 19"/>
                <a:gd name="T2" fmla="*/ 22 w 26"/>
                <a:gd name="T3" fmla="*/ 0 h 19"/>
                <a:gd name="T4" fmla="*/ 0 w 26"/>
                <a:gd name="T5" fmla="*/ 14 h 19"/>
                <a:gd name="T6" fmla="*/ 2 w 26"/>
                <a:gd name="T7" fmla="*/ 19 h 19"/>
                <a:gd name="T8" fmla="*/ 26 w 26"/>
                <a:gd name="T9" fmla="*/ 5 h 19"/>
                <a:gd name="T10" fmla="*/ 26 w 26"/>
                <a:gd name="T11" fmla="*/ 5 h 19"/>
                <a:gd name="T12" fmla="*/ 23 w 26"/>
                <a:gd name="T13" fmla="*/ 0 h 19"/>
              </a:gdLst>
              <a:ahLst/>
              <a:cxnLst>
                <a:cxn ang="0">
                  <a:pos x="T0" y="T1"/>
                </a:cxn>
                <a:cxn ang="0">
                  <a:pos x="T2" y="T3"/>
                </a:cxn>
                <a:cxn ang="0">
                  <a:pos x="T4" y="T5"/>
                </a:cxn>
                <a:cxn ang="0">
                  <a:pos x="T6" y="T7"/>
                </a:cxn>
                <a:cxn ang="0">
                  <a:pos x="T8" y="T9"/>
                </a:cxn>
                <a:cxn ang="0">
                  <a:pos x="T10" y="T11"/>
                </a:cxn>
                <a:cxn ang="0">
                  <a:pos x="T12" y="T13"/>
                </a:cxn>
              </a:cxnLst>
              <a:rect l="0" t="0" r="r" b="b"/>
              <a:pathLst>
                <a:path w="26" h="19">
                  <a:moveTo>
                    <a:pt x="23" y="0"/>
                  </a:moveTo>
                  <a:cubicBezTo>
                    <a:pt x="22" y="0"/>
                    <a:pt x="22" y="0"/>
                    <a:pt x="22" y="0"/>
                  </a:cubicBezTo>
                  <a:cubicBezTo>
                    <a:pt x="16" y="6"/>
                    <a:pt x="8" y="10"/>
                    <a:pt x="0" y="14"/>
                  </a:cubicBezTo>
                  <a:cubicBezTo>
                    <a:pt x="2" y="19"/>
                    <a:pt x="2" y="19"/>
                    <a:pt x="2" y="19"/>
                  </a:cubicBezTo>
                  <a:cubicBezTo>
                    <a:pt x="11" y="15"/>
                    <a:pt x="19" y="10"/>
                    <a:pt x="26" y="5"/>
                  </a:cubicBezTo>
                  <a:cubicBezTo>
                    <a:pt x="26" y="5"/>
                    <a:pt x="26" y="5"/>
                    <a:pt x="26" y="5"/>
                  </a:cubicBezTo>
                  <a:cubicBezTo>
                    <a:pt x="23" y="0"/>
                    <a:pt x="23" y="0"/>
                    <a:pt x="23"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8" name="Freeform 131"/>
            <p:cNvSpPr>
              <a:spLocks/>
            </p:cNvSpPr>
            <p:nvPr/>
          </p:nvSpPr>
          <p:spPr bwMode="auto">
            <a:xfrm>
              <a:off x="5903913" y="2265363"/>
              <a:ext cx="57150" cy="41275"/>
            </a:xfrm>
            <a:custGeom>
              <a:avLst/>
              <a:gdLst>
                <a:gd name="T0" fmla="*/ 23 w 25"/>
                <a:gd name="T1" fmla="*/ 0 h 18"/>
                <a:gd name="T2" fmla="*/ 0 w 25"/>
                <a:gd name="T3" fmla="*/ 14 h 18"/>
                <a:gd name="T4" fmla="*/ 0 w 25"/>
                <a:gd name="T5" fmla="*/ 14 h 18"/>
                <a:gd name="T6" fmla="*/ 3 w 25"/>
                <a:gd name="T7" fmla="*/ 18 h 18"/>
                <a:gd name="T8" fmla="*/ 25 w 25"/>
                <a:gd name="T9" fmla="*/ 5 h 18"/>
                <a:gd name="T10" fmla="*/ 23 w 25"/>
                <a:gd name="T11" fmla="*/ 0 h 18"/>
              </a:gdLst>
              <a:ahLst/>
              <a:cxnLst>
                <a:cxn ang="0">
                  <a:pos x="T0" y="T1"/>
                </a:cxn>
                <a:cxn ang="0">
                  <a:pos x="T2" y="T3"/>
                </a:cxn>
                <a:cxn ang="0">
                  <a:pos x="T4" y="T5"/>
                </a:cxn>
                <a:cxn ang="0">
                  <a:pos x="T6" y="T7"/>
                </a:cxn>
                <a:cxn ang="0">
                  <a:pos x="T8" y="T9"/>
                </a:cxn>
                <a:cxn ang="0">
                  <a:pos x="T10" y="T11"/>
                </a:cxn>
              </a:cxnLst>
              <a:rect l="0" t="0" r="r" b="b"/>
              <a:pathLst>
                <a:path w="25" h="18">
                  <a:moveTo>
                    <a:pt x="23" y="0"/>
                  </a:moveTo>
                  <a:cubicBezTo>
                    <a:pt x="15" y="3"/>
                    <a:pt x="7" y="8"/>
                    <a:pt x="0" y="14"/>
                  </a:cubicBezTo>
                  <a:cubicBezTo>
                    <a:pt x="0" y="14"/>
                    <a:pt x="0" y="14"/>
                    <a:pt x="0" y="14"/>
                  </a:cubicBezTo>
                  <a:cubicBezTo>
                    <a:pt x="3" y="18"/>
                    <a:pt x="3" y="18"/>
                    <a:pt x="3" y="18"/>
                  </a:cubicBezTo>
                  <a:cubicBezTo>
                    <a:pt x="10" y="13"/>
                    <a:pt x="17" y="8"/>
                    <a:pt x="25" y="5"/>
                  </a:cubicBezTo>
                  <a:cubicBezTo>
                    <a:pt x="23" y="0"/>
                    <a:pt x="23" y="0"/>
                    <a:pt x="23"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9" name="Freeform 132"/>
            <p:cNvSpPr>
              <a:spLocks/>
            </p:cNvSpPr>
            <p:nvPr/>
          </p:nvSpPr>
          <p:spPr bwMode="auto">
            <a:xfrm>
              <a:off x="6234113" y="2570163"/>
              <a:ext cx="41275" cy="58738"/>
            </a:xfrm>
            <a:custGeom>
              <a:avLst/>
              <a:gdLst>
                <a:gd name="T0" fmla="*/ 12 w 18"/>
                <a:gd name="T1" fmla="*/ 0 h 26"/>
                <a:gd name="T2" fmla="*/ 0 w 18"/>
                <a:gd name="T3" fmla="*/ 23 h 26"/>
                <a:gd name="T4" fmla="*/ 4 w 18"/>
                <a:gd name="T5" fmla="*/ 26 h 26"/>
                <a:gd name="T6" fmla="*/ 18 w 18"/>
                <a:gd name="T7" fmla="*/ 2 h 26"/>
                <a:gd name="T8" fmla="*/ 12 w 18"/>
                <a:gd name="T9" fmla="*/ 0 h 26"/>
              </a:gdLst>
              <a:ahLst/>
              <a:cxnLst>
                <a:cxn ang="0">
                  <a:pos x="T0" y="T1"/>
                </a:cxn>
                <a:cxn ang="0">
                  <a:pos x="T2" y="T3"/>
                </a:cxn>
                <a:cxn ang="0">
                  <a:pos x="T4" y="T5"/>
                </a:cxn>
                <a:cxn ang="0">
                  <a:pos x="T6" y="T7"/>
                </a:cxn>
                <a:cxn ang="0">
                  <a:pos x="T8" y="T9"/>
                </a:cxn>
              </a:cxnLst>
              <a:rect l="0" t="0" r="r" b="b"/>
              <a:pathLst>
                <a:path w="18" h="26">
                  <a:moveTo>
                    <a:pt x="12" y="0"/>
                  </a:moveTo>
                  <a:cubicBezTo>
                    <a:pt x="9" y="8"/>
                    <a:pt x="5" y="16"/>
                    <a:pt x="0" y="23"/>
                  </a:cubicBezTo>
                  <a:cubicBezTo>
                    <a:pt x="4" y="26"/>
                    <a:pt x="4" y="26"/>
                    <a:pt x="4" y="26"/>
                  </a:cubicBezTo>
                  <a:cubicBezTo>
                    <a:pt x="10" y="19"/>
                    <a:pt x="14" y="11"/>
                    <a:pt x="18" y="2"/>
                  </a:cubicBezTo>
                  <a:cubicBezTo>
                    <a:pt x="12" y="0"/>
                    <a:pt x="12" y="0"/>
                    <a:pt x="12"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0" name="Freeform 133"/>
            <p:cNvSpPr>
              <a:spLocks/>
            </p:cNvSpPr>
            <p:nvPr/>
          </p:nvSpPr>
          <p:spPr bwMode="auto">
            <a:xfrm>
              <a:off x="6016625" y="2244726"/>
              <a:ext cx="63500" cy="15875"/>
            </a:xfrm>
            <a:custGeom>
              <a:avLst/>
              <a:gdLst>
                <a:gd name="T0" fmla="*/ 15 w 28"/>
                <a:gd name="T1" fmla="*/ 0 h 7"/>
                <a:gd name="T2" fmla="*/ 0 w 28"/>
                <a:gd name="T3" fmla="*/ 1 h 7"/>
                <a:gd name="T4" fmla="*/ 1 w 28"/>
                <a:gd name="T5" fmla="*/ 7 h 7"/>
                <a:gd name="T6" fmla="*/ 15 w 28"/>
                <a:gd name="T7" fmla="*/ 6 h 7"/>
                <a:gd name="T8" fmla="*/ 27 w 28"/>
                <a:gd name="T9" fmla="*/ 7 h 7"/>
                <a:gd name="T10" fmla="*/ 28 w 28"/>
                <a:gd name="T11" fmla="*/ 1 h 7"/>
                <a:gd name="T12" fmla="*/ 15 w 28"/>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28" h="7">
                  <a:moveTo>
                    <a:pt x="15" y="0"/>
                  </a:moveTo>
                  <a:cubicBezTo>
                    <a:pt x="10" y="0"/>
                    <a:pt x="5" y="1"/>
                    <a:pt x="0" y="1"/>
                  </a:cubicBezTo>
                  <a:cubicBezTo>
                    <a:pt x="1" y="7"/>
                    <a:pt x="1" y="7"/>
                    <a:pt x="1" y="7"/>
                  </a:cubicBezTo>
                  <a:cubicBezTo>
                    <a:pt x="6" y="6"/>
                    <a:pt x="11" y="6"/>
                    <a:pt x="15" y="6"/>
                  </a:cubicBezTo>
                  <a:cubicBezTo>
                    <a:pt x="19" y="6"/>
                    <a:pt x="23" y="6"/>
                    <a:pt x="27" y="7"/>
                  </a:cubicBezTo>
                  <a:cubicBezTo>
                    <a:pt x="28" y="1"/>
                    <a:pt x="28" y="1"/>
                    <a:pt x="28" y="1"/>
                  </a:cubicBezTo>
                  <a:cubicBezTo>
                    <a:pt x="24" y="1"/>
                    <a:pt x="19" y="0"/>
                    <a:pt x="1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1" name="Freeform 134"/>
            <p:cNvSpPr>
              <a:spLocks/>
            </p:cNvSpPr>
            <p:nvPr/>
          </p:nvSpPr>
          <p:spPr bwMode="auto">
            <a:xfrm>
              <a:off x="6276975" y="2451101"/>
              <a:ext cx="14287" cy="63500"/>
            </a:xfrm>
            <a:custGeom>
              <a:avLst/>
              <a:gdLst>
                <a:gd name="T0" fmla="*/ 5 w 6"/>
                <a:gd name="T1" fmla="*/ 0 h 28"/>
                <a:gd name="T2" fmla="*/ 0 w 6"/>
                <a:gd name="T3" fmla="*/ 1 h 28"/>
                <a:gd name="T4" fmla="*/ 0 w 6"/>
                <a:gd name="T5" fmla="*/ 27 h 28"/>
                <a:gd name="T6" fmla="*/ 5 w 6"/>
                <a:gd name="T7" fmla="*/ 28 h 28"/>
                <a:gd name="T8" fmla="*/ 5 w 6"/>
                <a:gd name="T9" fmla="*/ 0 h 28"/>
              </a:gdLst>
              <a:ahLst/>
              <a:cxnLst>
                <a:cxn ang="0">
                  <a:pos x="T0" y="T1"/>
                </a:cxn>
                <a:cxn ang="0">
                  <a:pos x="T2" y="T3"/>
                </a:cxn>
                <a:cxn ang="0">
                  <a:pos x="T4" y="T5"/>
                </a:cxn>
                <a:cxn ang="0">
                  <a:pos x="T6" y="T7"/>
                </a:cxn>
                <a:cxn ang="0">
                  <a:pos x="T8" y="T9"/>
                </a:cxn>
              </a:cxnLst>
              <a:rect l="0" t="0" r="r" b="b"/>
              <a:pathLst>
                <a:path w="6" h="28">
                  <a:moveTo>
                    <a:pt x="5" y="0"/>
                  </a:moveTo>
                  <a:cubicBezTo>
                    <a:pt x="0" y="1"/>
                    <a:pt x="0" y="1"/>
                    <a:pt x="0" y="1"/>
                  </a:cubicBezTo>
                  <a:cubicBezTo>
                    <a:pt x="1" y="10"/>
                    <a:pt x="1" y="18"/>
                    <a:pt x="0" y="27"/>
                  </a:cubicBezTo>
                  <a:cubicBezTo>
                    <a:pt x="5" y="28"/>
                    <a:pt x="5" y="28"/>
                    <a:pt x="5" y="28"/>
                  </a:cubicBezTo>
                  <a:cubicBezTo>
                    <a:pt x="6" y="19"/>
                    <a:pt x="6" y="9"/>
                    <a:pt x="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2" name="Freeform 135"/>
            <p:cNvSpPr>
              <a:spLocks/>
            </p:cNvSpPr>
            <p:nvPr/>
          </p:nvSpPr>
          <p:spPr bwMode="auto">
            <a:xfrm>
              <a:off x="6135688" y="2263776"/>
              <a:ext cx="58737" cy="39688"/>
            </a:xfrm>
            <a:custGeom>
              <a:avLst/>
              <a:gdLst>
                <a:gd name="T0" fmla="*/ 2 w 26"/>
                <a:gd name="T1" fmla="*/ 0 h 18"/>
                <a:gd name="T2" fmla="*/ 0 w 26"/>
                <a:gd name="T3" fmla="*/ 5 h 18"/>
                <a:gd name="T4" fmla="*/ 23 w 26"/>
                <a:gd name="T5" fmla="*/ 18 h 18"/>
                <a:gd name="T6" fmla="*/ 26 w 26"/>
                <a:gd name="T7" fmla="*/ 13 h 18"/>
                <a:gd name="T8" fmla="*/ 2 w 26"/>
                <a:gd name="T9" fmla="*/ 0 h 18"/>
              </a:gdLst>
              <a:ahLst/>
              <a:cxnLst>
                <a:cxn ang="0">
                  <a:pos x="T0" y="T1"/>
                </a:cxn>
                <a:cxn ang="0">
                  <a:pos x="T2" y="T3"/>
                </a:cxn>
                <a:cxn ang="0">
                  <a:pos x="T4" y="T5"/>
                </a:cxn>
                <a:cxn ang="0">
                  <a:pos x="T6" y="T7"/>
                </a:cxn>
                <a:cxn ang="0">
                  <a:pos x="T8" y="T9"/>
                </a:cxn>
              </a:cxnLst>
              <a:rect l="0" t="0" r="r" b="b"/>
              <a:pathLst>
                <a:path w="26" h="18">
                  <a:moveTo>
                    <a:pt x="2" y="0"/>
                  </a:moveTo>
                  <a:cubicBezTo>
                    <a:pt x="0" y="5"/>
                    <a:pt x="0" y="5"/>
                    <a:pt x="0" y="5"/>
                  </a:cubicBezTo>
                  <a:cubicBezTo>
                    <a:pt x="8" y="8"/>
                    <a:pt x="16" y="13"/>
                    <a:pt x="23" y="18"/>
                  </a:cubicBezTo>
                  <a:cubicBezTo>
                    <a:pt x="26" y="13"/>
                    <a:pt x="26" y="13"/>
                    <a:pt x="26" y="13"/>
                  </a:cubicBezTo>
                  <a:cubicBezTo>
                    <a:pt x="19" y="8"/>
                    <a:pt x="11" y="3"/>
                    <a:pt x="2"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3" name="Freeform 136"/>
            <p:cNvSpPr>
              <a:spLocks/>
            </p:cNvSpPr>
            <p:nvPr/>
          </p:nvSpPr>
          <p:spPr bwMode="auto">
            <a:xfrm>
              <a:off x="6229350" y="2338388"/>
              <a:ext cx="42862" cy="57150"/>
            </a:xfrm>
            <a:custGeom>
              <a:avLst/>
              <a:gdLst>
                <a:gd name="T0" fmla="*/ 5 w 19"/>
                <a:gd name="T1" fmla="*/ 0 h 25"/>
                <a:gd name="T2" fmla="*/ 0 w 19"/>
                <a:gd name="T3" fmla="*/ 3 h 25"/>
                <a:gd name="T4" fmla="*/ 1 w 19"/>
                <a:gd name="T5" fmla="*/ 3 h 25"/>
                <a:gd name="T6" fmla="*/ 1 w 19"/>
                <a:gd name="T7" fmla="*/ 3 h 25"/>
                <a:gd name="T8" fmla="*/ 1 w 19"/>
                <a:gd name="T9" fmla="*/ 3 h 25"/>
                <a:gd name="T10" fmla="*/ 9 w 19"/>
                <a:gd name="T11" fmla="*/ 16 h 25"/>
                <a:gd name="T12" fmla="*/ 9 w 19"/>
                <a:gd name="T13" fmla="*/ 16 h 25"/>
                <a:gd name="T14" fmla="*/ 10 w 19"/>
                <a:gd name="T15" fmla="*/ 17 h 25"/>
                <a:gd name="T16" fmla="*/ 14 w 19"/>
                <a:gd name="T17" fmla="*/ 25 h 25"/>
                <a:gd name="T18" fmla="*/ 19 w 19"/>
                <a:gd name="T19" fmla="*/ 23 h 25"/>
                <a:gd name="T20" fmla="*/ 14 w 19"/>
                <a:gd name="T21" fmla="*/ 14 h 25"/>
                <a:gd name="T22" fmla="*/ 14 w 19"/>
                <a:gd name="T23" fmla="*/ 13 h 25"/>
                <a:gd name="T24" fmla="*/ 5 w 19"/>
                <a:gd name="T25" fmla="*/ 0 h 25"/>
                <a:gd name="T26" fmla="*/ 5 w 19"/>
                <a:gd name="T27" fmla="*/ 0 h 25"/>
                <a:gd name="T28" fmla="*/ 5 w 19"/>
                <a:gd name="T29"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 h="25">
                  <a:moveTo>
                    <a:pt x="5" y="0"/>
                  </a:moveTo>
                  <a:cubicBezTo>
                    <a:pt x="0" y="3"/>
                    <a:pt x="0" y="3"/>
                    <a:pt x="0" y="3"/>
                  </a:cubicBezTo>
                  <a:cubicBezTo>
                    <a:pt x="1" y="3"/>
                    <a:pt x="1" y="3"/>
                    <a:pt x="1" y="3"/>
                  </a:cubicBezTo>
                  <a:cubicBezTo>
                    <a:pt x="1" y="3"/>
                    <a:pt x="1" y="3"/>
                    <a:pt x="1" y="3"/>
                  </a:cubicBezTo>
                  <a:cubicBezTo>
                    <a:pt x="1" y="3"/>
                    <a:pt x="1" y="3"/>
                    <a:pt x="1" y="3"/>
                  </a:cubicBezTo>
                  <a:cubicBezTo>
                    <a:pt x="4" y="7"/>
                    <a:pt x="7" y="12"/>
                    <a:pt x="9" y="16"/>
                  </a:cubicBezTo>
                  <a:cubicBezTo>
                    <a:pt x="9" y="16"/>
                    <a:pt x="9" y="16"/>
                    <a:pt x="9" y="16"/>
                  </a:cubicBezTo>
                  <a:cubicBezTo>
                    <a:pt x="10" y="17"/>
                    <a:pt x="10" y="17"/>
                    <a:pt x="10" y="17"/>
                  </a:cubicBezTo>
                  <a:cubicBezTo>
                    <a:pt x="11" y="20"/>
                    <a:pt x="12" y="22"/>
                    <a:pt x="14" y="25"/>
                  </a:cubicBezTo>
                  <a:cubicBezTo>
                    <a:pt x="19" y="23"/>
                    <a:pt x="19" y="23"/>
                    <a:pt x="19" y="23"/>
                  </a:cubicBezTo>
                  <a:cubicBezTo>
                    <a:pt x="17" y="20"/>
                    <a:pt x="16" y="17"/>
                    <a:pt x="14" y="14"/>
                  </a:cubicBezTo>
                  <a:cubicBezTo>
                    <a:pt x="14" y="13"/>
                    <a:pt x="14" y="13"/>
                    <a:pt x="14" y="13"/>
                  </a:cubicBezTo>
                  <a:cubicBezTo>
                    <a:pt x="11" y="9"/>
                    <a:pt x="8" y="4"/>
                    <a:pt x="5" y="0"/>
                  </a:cubicBezTo>
                  <a:cubicBezTo>
                    <a:pt x="5" y="0"/>
                    <a:pt x="5" y="0"/>
                    <a:pt x="5" y="0"/>
                  </a:cubicBezTo>
                  <a:cubicBezTo>
                    <a:pt x="5" y="0"/>
                    <a:pt x="5" y="0"/>
                    <a:pt x="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17" name="组合 116"/>
          <p:cNvGrpSpPr/>
          <p:nvPr/>
        </p:nvGrpSpPr>
        <p:grpSpPr>
          <a:xfrm>
            <a:off x="6466426" y="4533751"/>
            <a:ext cx="481012" cy="479425"/>
            <a:chOff x="5810250" y="2244726"/>
            <a:chExt cx="481012" cy="479425"/>
          </a:xfrm>
        </p:grpSpPr>
        <p:sp>
          <p:nvSpPr>
            <p:cNvPr id="118" name="Freeform 125"/>
            <p:cNvSpPr>
              <a:spLocks/>
            </p:cNvSpPr>
            <p:nvPr/>
          </p:nvSpPr>
          <p:spPr bwMode="auto">
            <a:xfrm>
              <a:off x="5830888" y="2573338"/>
              <a:ext cx="41275" cy="60325"/>
            </a:xfrm>
            <a:custGeom>
              <a:avLst/>
              <a:gdLst>
                <a:gd name="T0" fmla="*/ 5 w 18"/>
                <a:gd name="T1" fmla="*/ 0 h 26"/>
                <a:gd name="T2" fmla="*/ 0 w 18"/>
                <a:gd name="T3" fmla="*/ 2 h 26"/>
                <a:gd name="T4" fmla="*/ 14 w 18"/>
                <a:gd name="T5" fmla="*/ 26 h 26"/>
                <a:gd name="T6" fmla="*/ 14 w 18"/>
                <a:gd name="T7" fmla="*/ 26 h 26"/>
                <a:gd name="T8" fmla="*/ 18 w 18"/>
                <a:gd name="T9" fmla="*/ 22 h 26"/>
                <a:gd name="T10" fmla="*/ 5 w 18"/>
                <a:gd name="T11" fmla="*/ 0 h 26"/>
              </a:gdLst>
              <a:ahLst/>
              <a:cxnLst>
                <a:cxn ang="0">
                  <a:pos x="T0" y="T1"/>
                </a:cxn>
                <a:cxn ang="0">
                  <a:pos x="T2" y="T3"/>
                </a:cxn>
                <a:cxn ang="0">
                  <a:pos x="T4" y="T5"/>
                </a:cxn>
                <a:cxn ang="0">
                  <a:pos x="T6" y="T7"/>
                </a:cxn>
                <a:cxn ang="0">
                  <a:pos x="T8" y="T9"/>
                </a:cxn>
                <a:cxn ang="0">
                  <a:pos x="T10" y="T11"/>
                </a:cxn>
              </a:cxnLst>
              <a:rect l="0" t="0" r="r" b="b"/>
              <a:pathLst>
                <a:path w="18" h="26">
                  <a:moveTo>
                    <a:pt x="5" y="0"/>
                  </a:moveTo>
                  <a:cubicBezTo>
                    <a:pt x="0" y="2"/>
                    <a:pt x="0" y="2"/>
                    <a:pt x="0" y="2"/>
                  </a:cubicBezTo>
                  <a:cubicBezTo>
                    <a:pt x="3" y="11"/>
                    <a:pt x="8" y="19"/>
                    <a:pt x="14" y="26"/>
                  </a:cubicBezTo>
                  <a:cubicBezTo>
                    <a:pt x="14" y="26"/>
                    <a:pt x="14" y="26"/>
                    <a:pt x="14" y="26"/>
                  </a:cubicBezTo>
                  <a:cubicBezTo>
                    <a:pt x="18" y="22"/>
                    <a:pt x="18" y="22"/>
                    <a:pt x="18" y="22"/>
                  </a:cubicBezTo>
                  <a:cubicBezTo>
                    <a:pt x="13" y="16"/>
                    <a:pt x="8" y="8"/>
                    <a:pt x="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9" name="Freeform 126"/>
            <p:cNvSpPr>
              <a:spLocks/>
            </p:cNvSpPr>
            <p:nvPr/>
          </p:nvSpPr>
          <p:spPr bwMode="auto">
            <a:xfrm>
              <a:off x="5907088" y="2667001"/>
              <a:ext cx="58737" cy="39688"/>
            </a:xfrm>
            <a:custGeom>
              <a:avLst/>
              <a:gdLst>
                <a:gd name="T0" fmla="*/ 4 w 26"/>
                <a:gd name="T1" fmla="*/ 0 h 17"/>
                <a:gd name="T2" fmla="*/ 0 w 26"/>
                <a:gd name="T3" fmla="*/ 4 h 17"/>
                <a:gd name="T4" fmla="*/ 24 w 26"/>
                <a:gd name="T5" fmla="*/ 17 h 17"/>
                <a:gd name="T6" fmla="*/ 26 w 26"/>
                <a:gd name="T7" fmla="*/ 12 h 17"/>
                <a:gd name="T8" fmla="*/ 4 w 26"/>
                <a:gd name="T9" fmla="*/ 0 h 17"/>
              </a:gdLst>
              <a:ahLst/>
              <a:cxnLst>
                <a:cxn ang="0">
                  <a:pos x="T0" y="T1"/>
                </a:cxn>
                <a:cxn ang="0">
                  <a:pos x="T2" y="T3"/>
                </a:cxn>
                <a:cxn ang="0">
                  <a:pos x="T4" y="T5"/>
                </a:cxn>
                <a:cxn ang="0">
                  <a:pos x="T6" y="T7"/>
                </a:cxn>
                <a:cxn ang="0">
                  <a:pos x="T8" y="T9"/>
                </a:cxn>
              </a:cxnLst>
              <a:rect l="0" t="0" r="r" b="b"/>
              <a:pathLst>
                <a:path w="26" h="17">
                  <a:moveTo>
                    <a:pt x="4" y="0"/>
                  </a:moveTo>
                  <a:cubicBezTo>
                    <a:pt x="0" y="4"/>
                    <a:pt x="0" y="4"/>
                    <a:pt x="0" y="4"/>
                  </a:cubicBezTo>
                  <a:cubicBezTo>
                    <a:pt x="8" y="10"/>
                    <a:pt x="16" y="14"/>
                    <a:pt x="24" y="17"/>
                  </a:cubicBezTo>
                  <a:cubicBezTo>
                    <a:pt x="26" y="12"/>
                    <a:pt x="26" y="12"/>
                    <a:pt x="26" y="12"/>
                  </a:cubicBezTo>
                  <a:cubicBezTo>
                    <a:pt x="18" y="9"/>
                    <a:pt x="10" y="5"/>
                    <a:pt x="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0" name="Freeform 127"/>
            <p:cNvSpPr>
              <a:spLocks/>
            </p:cNvSpPr>
            <p:nvPr/>
          </p:nvSpPr>
          <p:spPr bwMode="auto">
            <a:xfrm>
              <a:off x="5810250" y="2457451"/>
              <a:ext cx="15875" cy="61913"/>
            </a:xfrm>
            <a:custGeom>
              <a:avLst/>
              <a:gdLst>
                <a:gd name="T0" fmla="*/ 1 w 7"/>
                <a:gd name="T1" fmla="*/ 0 h 27"/>
                <a:gd name="T2" fmla="*/ 1 w 7"/>
                <a:gd name="T3" fmla="*/ 27 h 27"/>
                <a:gd name="T4" fmla="*/ 7 w 7"/>
                <a:gd name="T5" fmla="*/ 26 h 27"/>
                <a:gd name="T6" fmla="*/ 7 w 7"/>
                <a:gd name="T7" fmla="*/ 0 h 27"/>
                <a:gd name="T8" fmla="*/ 1 w 7"/>
                <a:gd name="T9" fmla="*/ 0 h 27"/>
              </a:gdLst>
              <a:ahLst/>
              <a:cxnLst>
                <a:cxn ang="0">
                  <a:pos x="T0" y="T1"/>
                </a:cxn>
                <a:cxn ang="0">
                  <a:pos x="T2" y="T3"/>
                </a:cxn>
                <a:cxn ang="0">
                  <a:pos x="T4" y="T5"/>
                </a:cxn>
                <a:cxn ang="0">
                  <a:pos x="T6" y="T7"/>
                </a:cxn>
                <a:cxn ang="0">
                  <a:pos x="T8" y="T9"/>
                </a:cxn>
              </a:cxnLst>
              <a:rect l="0" t="0" r="r" b="b"/>
              <a:pathLst>
                <a:path w="7" h="27">
                  <a:moveTo>
                    <a:pt x="1" y="0"/>
                  </a:moveTo>
                  <a:cubicBezTo>
                    <a:pt x="0" y="9"/>
                    <a:pt x="0" y="18"/>
                    <a:pt x="1" y="27"/>
                  </a:cubicBezTo>
                  <a:cubicBezTo>
                    <a:pt x="7" y="26"/>
                    <a:pt x="7" y="26"/>
                    <a:pt x="7" y="26"/>
                  </a:cubicBezTo>
                  <a:cubicBezTo>
                    <a:pt x="6" y="18"/>
                    <a:pt x="6" y="9"/>
                    <a:pt x="7" y="0"/>
                  </a:cubicBezTo>
                  <a:cubicBezTo>
                    <a:pt x="1" y="0"/>
                    <a:pt x="1" y="0"/>
                    <a:pt x="1"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1" name="Freeform 128"/>
            <p:cNvSpPr>
              <a:spLocks/>
            </p:cNvSpPr>
            <p:nvPr/>
          </p:nvSpPr>
          <p:spPr bwMode="auto">
            <a:xfrm>
              <a:off x="6022975" y="2711451"/>
              <a:ext cx="61912" cy="12700"/>
            </a:xfrm>
            <a:custGeom>
              <a:avLst/>
              <a:gdLst>
                <a:gd name="T0" fmla="*/ 26 w 27"/>
                <a:gd name="T1" fmla="*/ 0 h 6"/>
                <a:gd name="T2" fmla="*/ 12 w 27"/>
                <a:gd name="T3" fmla="*/ 1 h 6"/>
                <a:gd name="T4" fmla="*/ 0 w 27"/>
                <a:gd name="T5" fmla="*/ 0 h 6"/>
                <a:gd name="T6" fmla="*/ 0 w 27"/>
                <a:gd name="T7" fmla="*/ 5 h 6"/>
                <a:gd name="T8" fmla="*/ 12 w 27"/>
                <a:gd name="T9" fmla="*/ 6 h 6"/>
                <a:gd name="T10" fmla="*/ 27 w 27"/>
                <a:gd name="T11" fmla="*/ 5 h 6"/>
                <a:gd name="T12" fmla="*/ 26 w 27"/>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27" h="6">
                  <a:moveTo>
                    <a:pt x="26" y="0"/>
                  </a:moveTo>
                  <a:cubicBezTo>
                    <a:pt x="22" y="0"/>
                    <a:pt x="17" y="1"/>
                    <a:pt x="12" y="1"/>
                  </a:cubicBezTo>
                  <a:cubicBezTo>
                    <a:pt x="8" y="1"/>
                    <a:pt x="4" y="0"/>
                    <a:pt x="0" y="0"/>
                  </a:cubicBezTo>
                  <a:cubicBezTo>
                    <a:pt x="0" y="5"/>
                    <a:pt x="0" y="5"/>
                    <a:pt x="0" y="5"/>
                  </a:cubicBezTo>
                  <a:cubicBezTo>
                    <a:pt x="4" y="6"/>
                    <a:pt x="8" y="6"/>
                    <a:pt x="12" y="6"/>
                  </a:cubicBezTo>
                  <a:cubicBezTo>
                    <a:pt x="17" y="6"/>
                    <a:pt x="22" y="6"/>
                    <a:pt x="27" y="5"/>
                  </a:cubicBezTo>
                  <a:cubicBezTo>
                    <a:pt x="26" y="0"/>
                    <a:pt x="26" y="0"/>
                    <a:pt x="26"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2" name="Freeform 129"/>
            <p:cNvSpPr>
              <a:spLocks/>
            </p:cNvSpPr>
            <p:nvPr/>
          </p:nvSpPr>
          <p:spPr bwMode="auto">
            <a:xfrm>
              <a:off x="5829300" y="2341563"/>
              <a:ext cx="41275" cy="58738"/>
            </a:xfrm>
            <a:custGeom>
              <a:avLst/>
              <a:gdLst>
                <a:gd name="T0" fmla="*/ 13 w 18"/>
                <a:gd name="T1" fmla="*/ 0 h 26"/>
                <a:gd name="T2" fmla="*/ 0 w 18"/>
                <a:gd name="T3" fmla="*/ 24 h 26"/>
                <a:gd name="T4" fmla="*/ 5 w 18"/>
                <a:gd name="T5" fmla="*/ 26 h 26"/>
                <a:gd name="T6" fmla="*/ 18 w 18"/>
                <a:gd name="T7" fmla="*/ 4 h 26"/>
                <a:gd name="T8" fmla="*/ 13 w 18"/>
                <a:gd name="T9" fmla="*/ 0 h 26"/>
              </a:gdLst>
              <a:ahLst/>
              <a:cxnLst>
                <a:cxn ang="0">
                  <a:pos x="T0" y="T1"/>
                </a:cxn>
                <a:cxn ang="0">
                  <a:pos x="T2" y="T3"/>
                </a:cxn>
                <a:cxn ang="0">
                  <a:pos x="T4" y="T5"/>
                </a:cxn>
                <a:cxn ang="0">
                  <a:pos x="T6" y="T7"/>
                </a:cxn>
                <a:cxn ang="0">
                  <a:pos x="T8" y="T9"/>
                </a:cxn>
              </a:cxnLst>
              <a:rect l="0" t="0" r="r" b="b"/>
              <a:pathLst>
                <a:path w="18" h="26">
                  <a:moveTo>
                    <a:pt x="13" y="0"/>
                  </a:moveTo>
                  <a:cubicBezTo>
                    <a:pt x="8" y="8"/>
                    <a:pt x="3" y="16"/>
                    <a:pt x="0" y="24"/>
                  </a:cubicBezTo>
                  <a:cubicBezTo>
                    <a:pt x="5" y="26"/>
                    <a:pt x="5" y="26"/>
                    <a:pt x="5" y="26"/>
                  </a:cubicBezTo>
                  <a:cubicBezTo>
                    <a:pt x="8" y="18"/>
                    <a:pt x="13" y="10"/>
                    <a:pt x="18" y="4"/>
                  </a:cubicBezTo>
                  <a:cubicBezTo>
                    <a:pt x="13" y="0"/>
                    <a:pt x="13" y="0"/>
                    <a:pt x="13"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3" name="Freeform 130"/>
            <p:cNvSpPr>
              <a:spLocks/>
            </p:cNvSpPr>
            <p:nvPr/>
          </p:nvSpPr>
          <p:spPr bwMode="auto">
            <a:xfrm>
              <a:off x="6140450" y="2663826"/>
              <a:ext cx="58737" cy="42863"/>
            </a:xfrm>
            <a:custGeom>
              <a:avLst/>
              <a:gdLst>
                <a:gd name="T0" fmla="*/ 23 w 26"/>
                <a:gd name="T1" fmla="*/ 0 h 19"/>
                <a:gd name="T2" fmla="*/ 22 w 26"/>
                <a:gd name="T3" fmla="*/ 0 h 19"/>
                <a:gd name="T4" fmla="*/ 0 w 26"/>
                <a:gd name="T5" fmla="*/ 14 h 19"/>
                <a:gd name="T6" fmla="*/ 2 w 26"/>
                <a:gd name="T7" fmla="*/ 19 h 19"/>
                <a:gd name="T8" fmla="*/ 26 w 26"/>
                <a:gd name="T9" fmla="*/ 5 h 19"/>
                <a:gd name="T10" fmla="*/ 26 w 26"/>
                <a:gd name="T11" fmla="*/ 5 h 19"/>
                <a:gd name="T12" fmla="*/ 23 w 26"/>
                <a:gd name="T13" fmla="*/ 0 h 19"/>
              </a:gdLst>
              <a:ahLst/>
              <a:cxnLst>
                <a:cxn ang="0">
                  <a:pos x="T0" y="T1"/>
                </a:cxn>
                <a:cxn ang="0">
                  <a:pos x="T2" y="T3"/>
                </a:cxn>
                <a:cxn ang="0">
                  <a:pos x="T4" y="T5"/>
                </a:cxn>
                <a:cxn ang="0">
                  <a:pos x="T6" y="T7"/>
                </a:cxn>
                <a:cxn ang="0">
                  <a:pos x="T8" y="T9"/>
                </a:cxn>
                <a:cxn ang="0">
                  <a:pos x="T10" y="T11"/>
                </a:cxn>
                <a:cxn ang="0">
                  <a:pos x="T12" y="T13"/>
                </a:cxn>
              </a:cxnLst>
              <a:rect l="0" t="0" r="r" b="b"/>
              <a:pathLst>
                <a:path w="26" h="19">
                  <a:moveTo>
                    <a:pt x="23" y="0"/>
                  </a:moveTo>
                  <a:cubicBezTo>
                    <a:pt x="22" y="0"/>
                    <a:pt x="22" y="0"/>
                    <a:pt x="22" y="0"/>
                  </a:cubicBezTo>
                  <a:cubicBezTo>
                    <a:pt x="16" y="6"/>
                    <a:pt x="8" y="10"/>
                    <a:pt x="0" y="14"/>
                  </a:cubicBezTo>
                  <a:cubicBezTo>
                    <a:pt x="2" y="19"/>
                    <a:pt x="2" y="19"/>
                    <a:pt x="2" y="19"/>
                  </a:cubicBezTo>
                  <a:cubicBezTo>
                    <a:pt x="11" y="15"/>
                    <a:pt x="19" y="10"/>
                    <a:pt x="26" y="5"/>
                  </a:cubicBezTo>
                  <a:cubicBezTo>
                    <a:pt x="26" y="5"/>
                    <a:pt x="26" y="5"/>
                    <a:pt x="26" y="5"/>
                  </a:cubicBezTo>
                  <a:cubicBezTo>
                    <a:pt x="23" y="0"/>
                    <a:pt x="23" y="0"/>
                    <a:pt x="23"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4" name="Freeform 131"/>
            <p:cNvSpPr>
              <a:spLocks/>
            </p:cNvSpPr>
            <p:nvPr/>
          </p:nvSpPr>
          <p:spPr bwMode="auto">
            <a:xfrm>
              <a:off x="5903913" y="2265363"/>
              <a:ext cx="57150" cy="41275"/>
            </a:xfrm>
            <a:custGeom>
              <a:avLst/>
              <a:gdLst>
                <a:gd name="T0" fmla="*/ 23 w 25"/>
                <a:gd name="T1" fmla="*/ 0 h 18"/>
                <a:gd name="T2" fmla="*/ 0 w 25"/>
                <a:gd name="T3" fmla="*/ 14 h 18"/>
                <a:gd name="T4" fmla="*/ 0 w 25"/>
                <a:gd name="T5" fmla="*/ 14 h 18"/>
                <a:gd name="T6" fmla="*/ 3 w 25"/>
                <a:gd name="T7" fmla="*/ 18 h 18"/>
                <a:gd name="T8" fmla="*/ 25 w 25"/>
                <a:gd name="T9" fmla="*/ 5 h 18"/>
                <a:gd name="T10" fmla="*/ 23 w 25"/>
                <a:gd name="T11" fmla="*/ 0 h 18"/>
              </a:gdLst>
              <a:ahLst/>
              <a:cxnLst>
                <a:cxn ang="0">
                  <a:pos x="T0" y="T1"/>
                </a:cxn>
                <a:cxn ang="0">
                  <a:pos x="T2" y="T3"/>
                </a:cxn>
                <a:cxn ang="0">
                  <a:pos x="T4" y="T5"/>
                </a:cxn>
                <a:cxn ang="0">
                  <a:pos x="T6" y="T7"/>
                </a:cxn>
                <a:cxn ang="0">
                  <a:pos x="T8" y="T9"/>
                </a:cxn>
                <a:cxn ang="0">
                  <a:pos x="T10" y="T11"/>
                </a:cxn>
              </a:cxnLst>
              <a:rect l="0" t="0" r="r" b="b"/>
              <a:pathLst>
                <a:path w="25" h="18">
                  <a:moveTo>
                    <a:pt x="23" y="0"/>
                  </a:moveTo>
                  <a:cubicBezTo>
                    <a:pt x="15" y="3"/>
                    <a:pt x="7" y="8"/>
                    <a:pt x="0" y="14"/>
                  </a:cubicBezTo>
                  <a:cubicBezTo>
                    <a:pt x="0" y="14"/>
                    <a:pt x="0" y="14"/>
                    <a:pt x="0" y="14"/>
                  </a:cubicBezTo>
                  <a:cubicBezTo>
                    <a:pt x="3" y="18"/>
                    <a:pt x="3" y="18"/>
                    <a:pt x="3" y="18"/>
                  </a:cubicBezTo>
                  <a:cubicBezTo>
                    <a:pt x="10" y="13"/>
                    <a:pt x="17" y="8"/>
                    <a:pt x="25" y="5"/>
                  </a:cubicBezTo>
                  <a:cubicBezTo>
                    <a:pt x="23" y="0"/>
                    <a:pt x="23" y="0"/>
                    <a:pt x="23"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5" name="Freeform 132"/>
            <p:cNvSpPr>
              <a:spLocks/>
            </p:cNvSpPr>
            <p:nvPr/>
          </p:nvSpPr>
          <p:spPr bwMode="auto">
            <a:xfrm>
              <a:off x="6234113" y="2570163"/>
              <a:ext cx="41275" cy="58738"/>
            </a:xfrm>
            <a:custGeom>
              <a:avLst/>
              <a:gdLst>
                <a:gd name="T0" fmla="*/ 12 w 18"/>
                <a:gd name="T1" fmla="*/ 0 h 26"/>
                <a:gd name="T2" fmla="*/ 0 w 18"/>
                <a:gd name="T3" fmla="*/ 23 h 26"/>
                <a:gd name="T4" fmla="*/ 4 w 18"/>
                <a:gd name="T5" fmla="*/ 26 h 26"/>
                <a:gd name="T6" fmla="*/ 18 w 18"/>
                <a:gd name="T7" fmla="*/ 2 h 26"/>
                <a:gd name="T8" fmla="*/ 12 w 18"/>
                <a:gd name="T9" fmla="*/ 0 h 26"/>
              </a:gdLst>
              <a:ahLst/>
              <a:cxnLst>
                <a:cxn ang="0">
                  <a:pos x="T0" y="T1"/>
                </a:cxn>
                <a:cxn ang="0">
                  <a:pos x="T2" y="T3"/>
                </a:cxn>
                <a:cxn ang="0">
                  <a:pos x="T4" y="T5"/>
                </a:cxn>
                <a:cxn ang="0">
                  <a:pos x="T6" y="T7"/>
                </a:cxn>
                <a:cxn ang="0">
                  <a:pos x="T8" y="T9"/>
                </a:cxn>
              </a:cxnLst>
              <a:rect l="0" t="0" r="r" b="b"/>
              <a:pathLst>
                <a:path w="18" h="26">
                  <a:moveTo>
                    <a:pt x="12" y="0"/>
                  </a:moveTo>
                  <a:cubicBezTo>
                    <a:pt x="9" y="8"/>
                    <a:pt x="5" y="16"/>
                    <a:pt x="0" y="23"/>
                  </a:cubicBezTo>
                  <a:cubicBezTo>
                    <a:pt x="4" y="26"/>
                    <a:pt x="4" y="26"/>
                    <a:pt x="4" y="26"/>
                  </a:cubicBezTo>
                  <a:cubicBezTo>
                    <a:pt x="10" y="19"/>
                    <a:pt x="14" y="11"/>
                    <a:pt x="18" y="2"/>
                  </a:cubicBezTo>
                  <a:cubicBezTo>
                    <a:pt x="12" y="0"/>
                    <a:pt x="12" y="0"/>
                    <a:pt x="12"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6" name="Freeform 133"/>
            <p:cNvSpPr>
              <a:spLocks/>
            </p:cNvSpPr>
            <p:nvPr/>
          </p:nvSpPr>
          <p:spPr bwMode="auto">
            <a:xfrm>
              <a:off x="6016625" y="2244726"/>
              <a:ext cx="63500" cy="15875"/>
            </a:xfrm>
            <a:custGeom>
              <a:avLst/>
              <a:gdLst>
                <a:gd name="T0" fmla="*/ 15 w 28"/>
                <a:gd name="T1" fmla="*/ 0 h 7"/>
                <a:gd name="T2" fmla="*/ 0 w 28"/>
                <a:gd name="T3" fmla="*/ 1 h 7"/>
                <a:gd name="T4" fmla="*/ 1 w 28"/>
                <a:gd name="T5" fmla="*/ 7 h 7"/>
                <a:gd name="T6" fmla="*/ 15 w 28"/>
                <a:gd name="T7" fmla="*/ 6 h 7"/>
                <a:gd name="T8" fmla="*/ 27 w 28"/>
                <a:gd name="T9" fmla="*/ 7 h 7"/>
                <a:gd name="T10" fmla="*/ 28 w 28"/>
                <a:gd name="T11" fmla="*/ 1 h 7"/>
                <a:gd name="T12" fmla="*/ 15 w 28"/>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28" h="7">
                  <a:moveTo>
                    <a:pt x="15" y="0"/>
                  </a:moveTo>
                  <a:cubicBezTo>
                    <a:pt x="10" y="0"/>
                    <a:pt x="5" y="1"/>
                    <a:pt x="0" y="1"/>
                  </a:cubicBezTo>
                  <a:cubicBezTo>
                    <a:pt x="1" y="7"/>
                    <a:pt x="1" y="7"/>
                    <a:pt x="1" y="7"/>
                  </a:cubicBezTo>
                  <a:cubicBezTo>
                    <a:pt x="6" y="6"/>
                    <a:pt x="11" y="6"/>
                    <a:pt x="15" y="6"/>
                  </a:cubicBezTo>
                  <a:cubicBezTo>
                    <a:pt x="19" y="6"/>
                    <a:pt x="23" y="6"/>
                    <a:pt x="27" y="7"/>
                  </a:cubicBezTo>
                  <a:cubicBezTo>
                    <a:pt x="28" y="1"/>
                    <a:pt x="28" y="1"/>
                    <a:pt x="28" y="1"/>
                  </a:cubicBezTo>
                  <a:cubicBezTo>
                    <a:pt x="24" y="1"/>
                    <a:pt x="19" y="0"/>
                    <a:pt x="1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7" name="Freeform 134"/>
            <p:cNvSpPr>
              <a:spLocks/>
            </p:cNvSpPr>
            <p:nvPr/>
          </p:nvSpPr>
          <p:spPr bwMode="auto">
            <a:xfrm>
              <a:off x="6276975" y="2451101"/>
              <a:ext cx="14287" cy="63500"/>
            </a:xfrm>
            <a:custGeom>
              <a:avLst/>
              <a:gdLst>
                <a:gd name="T0" fmla="*/ 5 w 6"/>
                <a:gd name="T1" fmla="*/ 0 h 28"/>
                <a:gd name="T2" fmla="*/ 0 w 6"/>
                <a:gd name="T3" fmla="*/ 1 h 28"/>
                <a:gd name="T4" fmla="*/ 0 w 6"/>
                <a:gd name="T5" fmla="*/ 27 h 28"/>
                <a:gd name="T6" fmla="*/ 5 w 6"/>
                <a:gd name="T7" fmla="*/ 28 h 28"/>
                <a:gd name="T8" fmla="*/ 5 w 6"/>
                <a:gd name="T9" fmla="*/ 0 h 28"/>
              </a:gdLst>
              <a:ahLst/>
              <a:cxnLst>
                <a:cxn ang="0">
                  <a:pos x="T0" y="T1"/>
                </a:cxn>
                <a:cxn ang="0">
                  <a:pos x="T2" y="T3"/>
                </a:cxn>
                <a:cxn ang="0">
                  <a:pos x="T4" y="T5"/>
                </a:cxn>
                <a:cxn ang="0">
                  <a:pos x="T6" y="T7"/>
                </a:cxn>
                <a:cxn ang="0">
                  <a:pos x="T8" y="T9"/>
                </a:cxn>
              </a:cxnLst>
              <a:rect l="0" t="0" r="r" b="b"/>
              <a:pathLst>
                <a:path w="6" h="28">
                  <a:moveTo>
                    <a:pt x="5" y="0"/>
                  </a:moveTo>
                  <a:cubicBezTo>
                    <a:pt x="0" y="1"/>
                    <a:pt x="0" y="1"/>
                    <a:pt x="0" y="1"/>
                  </a:cubicBezTo>
                  <a:cubicBezTo>
                    <a:pt x="1" y="10"/>
                    <a:pt x="1" y="18"/>
                    <a:pt x="0" y="27"/>
                  </a:cubicBezTo>
                  <a:cubicBezTo>
                    <a:pt x="5" y="28"/>
                    <a:pt x="5" y="28"/>
                    <a:pt x="5" y="28"/>
                  </a:cubicBezTo>
                  <a:cubicBezTo>
                    <a:pt x="6" y="19"/>
                    <a:pt x="6" y="9"/>
                    <a:pt x="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8" name="Freeform 135"/>
            <p:cNvSpPr>
              <a:spLocks/>
            </p:cNvSpPr>
            <p:nvPr/>
          </p:nvSpPr>
          <p:spPr bwMode="auto">
            <a:xfrm>
              <a:off x="6135688" y="2263776"/>
              <a:ext cx="58737" cy="39688"/>
            </a:xfrm>
            <a:custGeom>
              <a:avLst/>
              <a:gdLst>
                <a:gd name="T0" fmla="*/ 2 w 26"/>
                <a:gd name="T1" fmla="*/ 0 h 18"/>
                <a:gd name="T2" fmla="*/ 0 w 26"/>
                <a:gd name="T3" fmla="*/ 5 h 18"/>
                <a:gd name="T4" fmla="*/ 23 w 26"/>
                <a:gd name="T5" fmla="*/ 18 h 18"/>
                <a:gd name="T6" fmla="*/ 26 w 26"/>
                <a:gd name="T7" fmla="*/ 13 h 18"/>
                <a:gd name="T8" fmla="*/ 2 w 26"/>
                <a:gd name="T9" fmla="*/ 0 h 18"/>
              </a:gdLst>
              <a:ahLst/>
              <a:cxnLst>
                <a:cxn ang="0">
                  <a:pos x="T0" y="T1"/>
                </a:cxn>
                <a:cxn ang="0">
                  <a:pos x="T2" y="T3"/>
                </a:cxn>
                <a:cxn ang="0">
                  <a:pos x="T4" y="T5"/>
                </a:cxn>
                <a:cxn ang="0">
                  <a:pos x="T6" y="T7"/>
                </a:cxn>
                <a:cxn ang="0">
                  <a:pos x="T8" y="T9"/>
                </a:cxn>
              </a:cxnLst>
              <a:rect l="0" t="0" r="r" b="b"/>
              <a:pathLst>
                <a:path w="26" h="18">
                  <a:moveTo>
                    <a:pt x="2" y="0"/>
                  </a:moveTo>
                  <a:cubicBezTo>
                    <a:pt x="0" y="5"/>
                    <a:pt x="0" y="5"/>
                    <a:pt x="0" y="5"/>
                  </a:cubicBezTo>
                  <a:cubicBezTo>
                    <a:pt x="8" y="8"/>
                    <a:pt x="16" y="13"/>
                    <a:pt x="23" y="18"/>
                  </a:cubicBezTo>
                  <a:cubicBezTo>
                    <a:pt x="26" y="13"/>
                    <a:pt x="26" y="13"/>
                    <a:pt x="26" y="13"/>
                  </a:cubicBezTo>
                  <a:cubicBezTo>
                    <a:pt x="19" y="8"/>
                    <a:pt x="11" y="3"/>
                    <a:pt x="2"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9" name="Freeform 136"/>
            <p:cNvSpPr>
              <a:spLocks/>
            </p:cNvSpPr>
            <p:nvPr/>
          </p:nvSpPr>
          <p:spPr bwMode="auto">
            <a:xfrm>
              <a:off x="6229350" y="2338388"/>
              <a:ext cx="42862" cy="57150"/>
            </a:xfrm>
            <a:custGeom>
              <a:avLst/>
              <a:gdLst>
                <a:gd name="T0" fmla="*/ 5 w 19"/>
                <a:gd name="T1" fmla="*/ 0 h 25"/>
                <a:gd name="T2" fmla="*/ 0 w 19"/>
                <a:gd name="T3" fmla="*/ 3 h 25"/>
                <a:gd name="T4" fmla="*/ 1 w 19"/>
                <a:gd name="T5" fmla="*/ 3 h 25"/>
                <a:gd name="T6" fmla="*/ 1 w 19"/>
                <a:gd name="T7" fmla="*/ 3 h 25"/>
                <a:gd name="T8" fmla="*/ 1 w 19"/>
                <a:gd name="T9" fmla="*/ 3 h 25"/>
                <a:gd name="T10" fmla="*/ 9 w 19"/>
                <a:gd name="T11" fmla="*/ 16 h 25"/>
                <a:gd name="T12" fmla="*/ 9 w 19"/>
                <a:gd name="T13" fmla="*/ 16 h 25"/>
                <a:gd name="T14" fmla="*/ 10 w 19"/>
                <a:gd name="T15" fmla="*/ 17 h 25"/>
                <a:gd name="T16" fmla="*/ 14 w 19"/>
                <a:gd name="T17" fmla="*/ 25 h 25"/>
                <a:gd name="T18" fmla="*/ 19 w 19"/>
                <a:gd name="T19" fmla="*/ 23 h 25"/>
                <a:gd name="T20" fmla="*/ 14 w 19"/>
                <a:gd name="T21" fmla="*/ 14 h 25"/>
                <a:gd name="T22" fmla="*/ 14 w 19"/>
                <a:gd name="T23" fmla="*/ 13 h 25"/>
                <a:gd name="T24" fmla="*/ 5 w 19"/>
                <a:gd name="T25" fmla="*/ 0 h 25"/>
                <a:gd name="T26" fmla="*/ 5 w 19"/>
                <a:gd name="T27" fmla="*/ 0 h 25"/>
                <a:gd name="T28" fmla="*/ 5 w 19"/>
                <a:gd name="T29"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 h="25">
                  <a:moveTo>
                    <a:pt x="5" y="0"/>
                  </a:moveTo>
                  <a:cubicBezTo>
                    <a:pt x="0" y="3"/>
                    <a:pt x="0" y="3"/>
                    <a:pt x="0" y="3"/>
                  </a:cubicBezTo>
                  <a:cubicBezTo>
                    <a:pt x="1" y="3"/>
                    <a:pt x="1" y="3"/>
                    <a:pt x="1" y="3"/>
                  </a:cubicBezTo>
                  <a:cubicBezTo>
                    <a:pt x="1" y="3"/>
                    <a:pt x="1" y="3"/>
                    <a:pt x="1" y="3"/>
                  </a:cubicBezTo>
                  <a:cubicBezTo>
                    <a:pt x="1" y="3"/>
                    <a:pt x="1" y="3"/>
                    <a:pt x="1" y="3"/>
                  </a:cubicBezTo>
                  <a:cubicBezTo>
                    <a:pt x="4" y="7"/>
                    <a:pt x="7" y="12"/>
                    <a:pt x="9" y="16"/>
                  </a:cubicBezTo>
                  <a:cubicBezTo>
                    <a:pt x="9" y="16"/>
                    <a:pt x="9" y="16"/>
                    <a:pt x="9" y="16"/>
                  </a:cubicBezTo>
                  <a:cubicBezTo>
                    <a:pt x="10" y="17"/>
                    <a:pt x="10" y="17"/>
                    <a:pt x="10" y="17"/>
                  </a:cubicBezTo>
                  <a:cubicBezTo>
                    <a:pt x="11" y="20"/>
                    <a:pt x="12" y="22"/>
                    <a:pt x="14" y="25"/>
                  </a:cubicBezTo>
                  <a:cubicBezTo>
                    <a:pt x="19" y="23"/>
                    <a:pt x="19" y="23"/>
                    <a:pt x="19" y="23"/>
                  </a:cubicBezTo>
                  <a:cubicBezTo>
                    <a:pt x="17" y="20"/>
                    <a:pt x="16" y="17"/>
                    <a:pt x="14" y="14"/>
                  </a:cubicBezTo>
                  <a:cubicBezTo>
                    <a:pt x="14" y="13"/>
                    <a:pt x="14" y="13"/>
                    <a:pt x="14" y="13"/>
                  </a:cubicBezTo>
                  <a:cubicBezTo>
                    <a:pt x="11" y="9"/>
                    <a:pt x="8" y="4"/>
                    <a:pt x="5" y="0"/>
                  </a:cubicBezTo>
                  <a:cubicBezTo>
                    <a:pt x="5" y="0"/>
                    <a:pt x="5" y="0"/>
                    <a:pt x="5" y="0"/>
                  </a:cubicBezTo>
                  <a:cubicBezTo>
                    <a:pt x="5" y="0"/>
                    <a:pt x="5" y="0"/>
                    <a:pt x="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133" name="文本框 132"/>
          <p:cNvSpPr txBox="1"/>
          <p:nvPr/>
        </p:nvSpPr>
        <p:spPr>
          <a:xfrm>
            <a:off x="7054244" y="639216"/>
            <a:ext cx="5137756" cy="400110"/>
          </a:xfrm>
          <a:prstGeom prst="rect">
            <a:avLst/>
          </a:prstGeom>
          <a:noFill/>
        </p:spPr>
        <p:txBody>
          <a:bodyPr wrap="square" rtlCol="0">
            <a:spAutoFit/>
          </a:bodyPr>
          <a:lstStyle/>
          <a:p>
            <a:r>
              <a:rPr lang="zh-CN" altLang="en-US" sz="2000" dirty="0">
                <a:latin typeface="Agency FB" panose="020B0503020202020204" pitchFamily="34" charset="0"/>
              </a:rPr>
              <a:t>基础概念</a:t>
            </a:r>
          </a:p>
        </p:txBody>
      </p:sp>
      <p:sp>
        <p:nvSpPr>
          <p:cNvPr id="134" name="文本框 133"/>
          <p:cNvSpPr txBox="1"/>
          <p:nvPr/>
        </p:nvSpPr>
        <p:spPr>
          <a:xfrm>
            <a:off x="7054244" y="1950868"/>
            <a:ext cx="3275939" cy="400110"/>
          </a:xfrm>
          <a:prstGeom prst="rect">
            <a:avLst/>
          </a:prstGeom>
          <a:noFill/>
        </p:spPr>
        <p:txBody>
          <a:bodyPr wrap="square" rtlCol="0">
            <a:spAutoFit/>
          </a:bodyPr>
          <a:lstStyle/>
          <a:p>
            <a:r>
              <a:rPr lang="zh-CN" altLang="en-US" sz="2000" dirty="0">
                <a:latin typeface="Agency FB" panose="020B0503020202020204" pitchFamily="34" charset="0"/>
              </a:rPr>
              <a:t>结构化风险（</a:t>
            </a:r>
            <a:r>
              <a:rPr lang="en-US" altLang="zh-CN" sz="2000" dirty="0">
                <a:latin typeface="Agency FB" panose="020B0503020202020204" pitchFamily="34" charset="0"/>
              </a:rPr>
              <a:t>L1,L2</a:t>
            </a:r>
            <a:r>
              <a:rPr lang="zh-CN" altLang="en-US" sz="2000" dirty="0">
                <a:latin typeface="Agency FB" panose="020B0503020202020204" pitchFamily="34" charset="0"/>
              </a:rPr>
              <a:t>正则化）</a:t>
            </a:r>
          </a:p>
        </p:txBody>
      </p:sp>
      <p:sp>
        <p:nvSpPr>
          <p:cNvPr id="135" name="文本框 134"/>
          <p:cNvSpPr txBox="1"/>
          <p:nvPr/>
        </p:nvSpPr>
        <p:spPr>
          <a:xfrm>
            <a:off x="7054245" y="3262520"/>
            <a:ext cx="2821466" cy="400110"/>
          </a:xfrm>
          <a:prstGeom prst="rect">
            <a:avLst/>
          </a:prstGeom>
          <a:noFill/>
        </p:spPr>
        <p:txBody>
          <a:bodyPr wrap="square" rtlCol="0">
            <a:spAutoFit/>
          </a:bodyPr>
          <a:lstStyle/>
          <a:p>
            <a:r>
              <a:rPr lang="zh-CN" altLang="en-US" sz="2000" dirty="0">
                <a:latin typeface="Agency FB" panose="020B0503020202020204" pitchFamily="34" charset="0"/>
              </a:rPr>
              <a:t>线性回归</a:t>
            </a:r>
          </a:p>
        </p:txBody>
      </p:sp>
      <p:sp>
        <p:nvSpPr>
          <p:cNvPr id="136" name="文本框 135"/>
          <p:cNvSpPr txBox="1"/>
          <p:nvPr/>
        </p:nvSpPr>
        <p:spPr>
          <a:xfrm>
            <a:off x="7054245" y="4592489"/>
            <a:ext cx="2821466" cy="400110"/>
          </a:xfrm>
          <a:prstGeom prst="rect">
            <a:avLst/>
          </a:prstGeom>
          <a:noFill/>
        </p:spPr>
        <p:txBody>
          <a:bodyPr wrap="square" rtlCol="0">
            <a:spAutoFit/>
          </a:bodyPr>
          <a:lstStyle/>
          <a:p>
            <a:r>
              <a:rPr lang="zh-CN" altLang="en-US" sz="2000" dirty="0">
                <a:latin typeface="Agency FB" panose="020B0503020202020204" pitchFamily="34" charset="0"/>
              </a:rPr>
              <a:t>训练分类器</a:t>
            </a:r>
          </a:p>
        </p:txBody>
      </p:sp>
      <p:sp>
        <p:nvSpPr>
          <p:cNvPr id="262" name="文本框 261"/>
          <p:cNvSpPr txBox="1"/>
          <p:nvPr/>
        </p:nvSpPr>
        <p:spPr>
          <a:xfrm>
            <a:off x="6484710" y="648869"/>
            <a:ext cx="434259" cy="400110"/>
          </a:xfrm>
          <a:prstGeom prst="rect">
            <a:avLst/>
          </a:prstGeom>
          <a:noFill/>
        </p:spPr>
        <p:txBody>
          <a:bodyPr wrap="square" rtlCol="0">
            <a:spAutoFit/>
          </a:bodyPr>
          <a:lstStyle/>
          <a:p>
            <a:pPr algn="ctr"/>
            <a:r>
              <a:rPr lang="en-US" altLang="zh-CN" sz="2000" dirty="0">
                <a:latin typeface="Agency FB" panose="020B0503020202020204" pitchFamily="34" charset="0"/>
              </a:rPr>
              <a:t>01</a:t>
            </a:r>
            <a:endParaRPr lang="zh-CN" altLang="en-US" sz="2000" dirty="0">
              <a:latin typeface="Agency FB" panose="020B0503020202020204" pitchFamily="34" charset="0"/>
            </a:endParaRPr>
          </a:p>
        </p:txBody>
      </p:sp>
      <p:sp>
        <p:nvSpPr>
          <p:cNvPr id="263" name="文本框 262"/>
          <p:cNvSpPr txBox="1"/>
          <p:nvPr/>
        </p:nvSpPr>
        <p:spPr>
          <a:xfrm>
            <a:off x="6484710" y="1955091"/>
            <a:ext cx="434259" cy="400110"/>
          </a:xfrm>
          <a:prstGeom prst="rect">
            <a:avLst/>
          </a:prstGeom>
          <a:noFill/>
        </p:spPr>
        <p:txBody>
          <a:bodyPr wrap="square" rtlCol="0">
            <a:spAutoFit/>
          </a:bodyPr>
          <a:lstStyle/>
          <a:p>
            <a:pPr algn="ctr"/>
            <a:r>
              <a:rPr lang="en-US" altLang="zh-CN" sz="2000" dirty="0">
                <a:latin typeface="Agency FB" panose="020B0503020202020204" pitchFamily="34" charset="0"/>
              </a:rPr>
              <a:t>02</a:t>
            </a:r>
            <a:endParaRPr lang="zh-CN" altLang="en-US" sz="2000" dirty="0">
              <a:latin typeface="Agency FB" panose="020B0503020202020204" pitchFamily="34" charset="0"/>
            </a:endParaRPr>
          </a:p>
        </p:txBody>
      </p:sp>
      <p:sp>
        <p:nvSpPr>
          <p:cNvPr id="264" name="文本框 263"/>
          <p:cNvSpPr txBox="1"/>
          <p:nvPr/>
        </p:nvSpPr>
        <p:spPr>
          <a:xfrm>
            <a:off x="6484710" y="3284491"/>
            <a:ext cx="434259" cy="400110"/>
          </a:xfrm>
          <a:prstGeom prst="rect">
            <a:avLst/>
          </a:prstGeom>
          <a:noFill/>
        </p:spPr>
        <p:txBody>
          <a:bodyPr wrap="square" rtlCol="0">
            <a:spAutoFit/>
          </a:bodyPr>
          <a:lstStyle/>
          <a:p>
            <a:pPr algn="ctr"/>
            <a:r>
              <a:rPr lang="en-US" altLang="zh-CN" sz="2000" dirty="0">
                <a:latin typeface="Agency FB" panose="020B0503020202020204" pitchFamily="34" charset="0"/>
              </a:rPr>
              <a:t>03</a:t>
            </a:r>
            <a:endParaRPr lang="zh-CN" altLang="en-US" sz="2000" dirty="0">
              <a:latin typeface="Agency FB" panose="020B0503020202020204" pitchFamily="34" charset="0"/>
            </a:endParaRPr>
          </a:p>
        </p:txBody>
      </p:sp>
      <p:sp>
        <p:nvSpPr>
          <p:cNvPr id="265" name="文本框 264"/>
          <p:cNvSpPr txBox="1"/>
          <p:nvPr/>
        </p:nvSpPr>
        <p:spPr>
          <a:xfrm>
            <a:off x="6484710" y="4567059"/>
            <a:ext cx="434259" cy="400110"/>
          </a:xfrm>
          <a:prstGeom prst="rect">
            <a:avLst/>
          </a:prstGeom>
          <a:noFill/>
        </p:spPr>
        <p:txBody>
          <a:bodyPr wrap="square" rtlCol="0">
            <a:spAutoFit/>
          </a:bodyPr>
          <a:lstStyle/>
          <a:p>
            <a:pPr algn="ctr"/>
            <a:r>
              <a:rPr lang="en-US" altLang="zh-CN" sz="2000" dirty="0">
                <a:latin typeface="Agency FB" panose="020B0503020202020204" pitchFamily="34" charset="0"/>
              </a:rPr>
              <a:t>04</a:t>
            </a:r>
            <a:endParaRPr lang="zh-CN" altLang="en-US" sz="2000" dirty="0">
              <a:latin typeface="Agency FB" panose="020B0503020202020204" pitchFamily="34" charset="0"/>
            </a:endParaRPr>
          </a:p>
        </p:txBody>
      </p:sp>
      <p:grpSp>
        <p:nvGrpSpPr>
          <p:cNvPr id="334" name="组合 333"/>
          <p:cNvGrpSpPr/>
          <p:nvPr/>
        </p:nvGrpSpPr>
        <p:grpSpPr>
          <a:xfrm>
            <a:off x="1215569" y="1456867"/>
            <a:ext cx="3713304" cy="3715670"/>
            <a:chOff x="594320" y="877051"/>
            <a:chExt cx="4989661" cy="4992840"/>
          </a:xfrm>
        </p:grpSpPr>
        <p:sp>
          <p:nvSpPr>
            <p:cNvPr id="269" name="Freeform 70"/>
            <p:cNvSpPr>
              <a:spLocks noEditPoints="1"/>
            </p:cNvSpPr>
            <p:nvPr/>
          </p:nvSpPr>
          <p:spPr bwMode="auto">
            <a:xfrm>
              <a:off x="4032147" y="2003687"/>
              <a:ext cx="595398" cy="555219"/>
            </a:xfrm>
            <a:custGeom>
              <a:avLst/>
              <a:gdLst>
                <a:gd name="T0" fmla="*/ 27 w 113"/>
                <a:gd name="T1" fmla="*/ 98 h 106"/>
                <a:gd name="T2" fmla="*/ 8 w 113"/>
                <a:gd name="T3" fmla="*/ 76 h 106"/>
                <a:gd name="T4" fmla="*/ 76 w 113"/>
                <a:gd name="T5" fmla="*/ 9 h 106"/>
                <a:gd name="T6" fmla="*/ 104 w 113"/>
                <a:gd name="T7" fmla="*/ 43 h 106"/>
                <a:gd name="T8" fmla="*/ 27 w 113"/>
                <a:gd name="T9" fmla="*/ 98 h 106"/>
                <a:gd name="T10" fmla="*/ 76 w 113"/>
                <a:gd name="T11" fmla="*/ 0 h 106"/>
                <a:gd name="T12" fmla="*/ 0 w 113"/>
                <a:gd name="T13" fmla="*/ 76 h 106"/>
                <a:gd name="T14" fmla="*/ 25 w 113"/>
                <a:gd name="T15" fmla="*/ 106 h 106"/>
                <a:gd name="T16" fmla="*/ 113 w 113"/>
                <a:gd name="T17" fmla="*/ 44 h 106"/>
                <a:gd name="T18" fmla="*/ 76 w 113"/>
                <a:gd name="T19" fmla="*/ 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106">
                  <a:moveTo>
                    <a:pt x="27" y="98"/>
                  </a:moveTo>
                  <a:cubicBezTo>
                    <a:pt x="21" y="90"/>
                    <a:pt x="15" y="83"/>
                    <a:pt x="8" y="76"/>
                  </a:cubicBezTo>
                  <a:cubicBezTo>
                    <a:pt x="76" y="9"/>
                    <a:pt x="76" y="9"/>
                    <a:pt x="76" y="9"/>
                  </a:cubicBezTo>
                  <a:cubicBezTo>
                    <a:pt x="86" y="19"/>
                    <a:pt x="96" y="31"/>
                    <a:pt x="104" y="43"/>
                  </a:cubicBezTo>
                  <a:cubicBezTo>
                    <a:pt x="27" y="98"/>
                    <a:pt x="27" y="98"/>
                    <a:pt x="27" y="98"/>
                  </a:cubicBezTo>
                  <a:moveTo>
                    <a:pt x="76" y="0"/>
                  </a:moveTo>
                  <a:cubicBezTo>
                    <a:pt x="0" y="76"/>
                    <a:pt x="0" y="76"/>
                    <a:pt x="0" y="76"/>
                  </a:cubicBezTo>
                  <a:cubicBezTo>
                    <a:pt x="9" y="86"/>
                    <a:pt x="18" y="96"/>
                    <a:pt x="25" y="106"/>
                  </a:cubicBezTo>
                  <a:cubicBezTo>
                    <a:pt x="113" y="44"/>
                    <a:pt x="113" y="44"/>
                    <a:pt x="113" y="44"/>
                  </a:cubicBezTo>
                  <a:cubicBezTo>
                    <a:pt x="102" y="29"/>
                    <a:pt x="89" y="14"/>
                    <a:pt x="76"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0" name="Freeform 71"/>
            <p:cNvSpPr>
              <a:spLocks noEditPoints="1"/>
            </p:cNvSpPr>
            <p:nvPr/>
          </p:nvSpPr>
          <p:spPr bwMode="auto">
            <a:xfrm>
              <a:off x="4211131" y="2317824"/>
              <a:ext cx="617314" cy="493123"/>
            </a:xfrm>
            <a:custGeom>
              <a:avLst/>
              <a:gdLst>
                <a:gd name="T0" fmla="*/ 22 w 117"/>
                <a:gd name="T1" fmla="*/ 86 h 94"/>
                <a:gd name="T2" fmla="*/ 8 w 117"/>
                <a:gd name="T3" fmla="*/ 60 h 94"/>
                <a:gd name="T4" fmla="*/ 88 w 117"/>
                <a:gd name="T5" fmla="*/ 8 h 94"/>
                <a:gd name="T6" fmla="*/ 109 w 117"/>
                <a:gd name="T7" fmla="*/ 48 h 94"/>
                <a:gd name="T8" fmla="*/ 22 w 117"/>
                <a:gd name="T9" fmla="*/ 86 h 94"/>
                <a:gd name="T10" fmla="*/ 90 w 117"/>
                <a:gd name="T11" fmla="*/ 0 h 94"/>
                <a:gd name="T12" fmla="*/ 0 w 117"/>
                <a:gd name="T13" fmla="*/ 59 h 94"/>
                <a:gd name="T14" fmla="*/ 19 w 117"/>
                <a:gd name="T15" fmla="*/ 94 h 94"/>
                <a:gd name="T16" fmla="*/ 117 w 117"/>
                <a:gd name="T17" fmla="*/ 51 h 94"/>
                <a:gd name="T18" fmla="*/ 90 w 117"/>
                <a:gd name="T19"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7" h="94">
                  <a:moveTo>
                    <a:pt x="22" y="86"/>
                  </a:moveTo>
                  <a:cubicBezTo>
                    <a:pt x="18" y="77"/>
                    <a:pt x="13" y="69"/>
                    <a:pt x="8" y="60"/>
                  </a:cubicBezTo>
                  <a:cubicBezTo>
                    <a:pt x="88" y="8"/>
                    <a:pt x="88" y="8"/>
                    <a:pt x="88" y="8"/>
                  </a:cubicBezTo>
                  <a:cubicBezTo>
                    <a:pt x="96" y="21"/>
                    <a:pt x="103" y="34"/>
                    <a:pt x="109" y="48"/>
                  </a:cubicBezTo>
                  <a:cubicBezTo>
                    <a:pt x="22" y="86"/>
                    <a:pt x="22" y="86"/>
                    <a:pt x="22" y="86"/>
                  </a:cubicBezTo>
                  <a:moveTo>
                    <a:pt x="90" y="0"/>
                  </a:moveTo>
                  <a:cubicBezTo>
                    <a:pt x="0" y="59"/>
                    <a:pt x="0" y="59"/>
                    <a:pt x="0" y="59"/>
                  </a:cubicBezTo>
                  <a:cubicBezTo>
                    <a:pt x="7" y="70"/>
                    <a:pt x="13" y="82"/>
                    <a:pt x="19" y="94"/>
                  </a:cubicBezTo>
                  <a:cubicBezTo>
                    <a:pt x="117" y="51"/>
                    <a:pt x="117" y="51"/>
                    <a:pt x="117" y="51"/>
                  </a:cubicBezTo>
                  <a:cubicBezTo>
                    <a:pt x="110" y="33"/>
                    <a:pt x="101" y="16"/>
                    <a:pt x="9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1" name="Freeform 72"/>
            <p:cNvSpPr>
              <a:spLocks noEditPoints="1"/>
            </p:cNvSpPr>
            <p:nvPr/>
          </p:nvSpPr>
          <p:spPr bwMode="auto">
            <a:xfrm>
              <a:off x="4338978" y="2679446"/>
              <a:ext cx="613663" cy="405457"/>
            </a:xfrm>
            <a:custGeom>
              <a:avLst/>
              <a:gdLst>
                <a:gd name="T0" fmla="*/ 16 w 117"/>
                <a:gd name="T1" fmla="*/ 69 h 77"/>
                <a:gd name="T2" fmla="*/ 8 w 117"/>
                <a:gd name="T3" fmla="*/ 42 h 77"/>
                <a:gd name="T4" fmla="*/ 97 w 117"/>
                <a:gd name="T5" fmla="*/ 8 h 77"/>
                <a:gd name="T6" fmla="*/ 110 w 117"/>
                <a:gd name="T7" fmla="*/ 51 h 77"/>
                <a:gd name="T8" fmla="*/ 16 w 117"/>
                <a:gd name="T9" fmla="*/ 69 h 77"/>
                <a:gd name="T10" fmla="*/ 101 w 117"/>
                <a:gd name="T11" fmla="*/ 0 h 77"/>
                <a:gd name="T12" fmla="*/ 0 w 117"/>
                <a:gd name="T13" fmla="*/ 38 h 77"/>
                <a:gd name="T14" fmla="*/ 12 w 117"/>
                <a:gd name="T15" fmla="*/ 77 h 77"/>
                <a:gd name="T16" fmla="*/ 117 w 117"/>
                <a:gd name="T17" fmla="*/ 55 h 77"/>
                <a:gd name="T18" fmla="*/ 101 w 117"/>
                <a:gd name="T19"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7" h="77">
                  <a:moveTo>
                    <a:pt x="16" y="69"/>
                  </a:moveTo>
                  <a:cubicBezTo>
                    <a:pt x="14" y="60"/>
                    <a:pt x="11" y="51"/>
                    <a:pt x="8" y="42"/>
                  </a:cubicBezTo>
                  <a:cubicBezTo>
                    <a:pt x="97" y="8"/>
                    <a:pt x="97" y="8"/>
                    <a:pt x="97" y="8"/>
                  </a:cubicBezTo>
                  <a:cubicBezTo>
                    <a:pt x="102" y="22"/>
                    <a:pt x="106" y="36"/>
                    <a:pt x="110" y="51"/>
                  </a:cubicBezTo>
                  <a:cubicBezTo>
                    <a:pt x="16" y="69"/>
                    <a:pt x="16" y="69"/>
                    <a:pt x="16" y="69"/>
                  </a:cubicBezTo>
                  <a:moveTo>
                    <a:pt x="101" y="0"/>
                  </a:moveTo>
                  <a:cubicBezTo>
                    <a:pt x="0" y="38"/>
                    <a:pt x="0" y="38"/>
                    <a:pt x="0" y="38"/>
                  </a:cubicBezTo>
                  <a:cubicBezTo>
                    <a:pt x="5" y="51"/>
                    <a:pt x="9" y="64"/>
                    <a:pt x="12" y="77"/>
                  </a:cubicBezTo>
                  <a:cubicBezTo>
                    <a:pt x="117" y="55"/>
                    <a:pt x="117" y="55"/>
                    <a:pt x="117" y="55"/>
                  </a:cubicBezTo>
                  <a:cubicBezTo>
                    <a:pt x="113" y="37"/>
                    <a:pt x="108" y="18"/>
                    <a:pt x="101"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2" name="Freeform 73"/>
            <p:cNvSpPr>
              <a:spLocks noEditPoints="1"/>
            </p:cNvSpPr>
            <p:nvPr/>
          </p:nvSpPr>
          <p:spPr bwMode="auto">
            <a:xfrm>
              <a:off x="4412034" y="3070292"/>
              <a:ext cx="584441" cy="303180"/>
            </a:xfrm>
            <a:custGeom>
              <a:avLst/>
              <a:gdLst>
                <a:gd name="T0" fmla="*/ 105 w 111"/>
                <a:gd name="T1" fmla="*/ 52 h 58"/>
                <a:gd name="T2" fmla="*/ 9 w 111"/>
                <a:gd name="T3" fmla="*/ 51 h 58"/>
                <a:gd name="T4" fmla="*/ 7 w 111"/>
                <a:gd name="T5" fmla="*/ 22 h 58"/>
                <a:gd name="T6" fmla="*/ 101 w 111"/>
                <a:gd name="T7" fmla="*/ 7 h 58"/>
                <a:gd name="T8" fmla="*/ 105 w 111"/>
                <a:gd name="T9" fmla="*/ 52 h 58"/>
                <a:gd name="T10" fmla="*/ 106 w 111"/>
                <a:gd name="T11" fmla="*/ 0 h 58"/>
                <a:gd name="T12" fmla="*/ 0 w 111"/>
                <a:gd name="T13" fmla="*/ 17 h 58"/>
                <a:gd name="T14" fmla="*/ 3 w 111"/>
                <a:gd name="T15" fmla="*/ 57 h 58"/>
                <a:gd name="T16" fmla="*/ 111 w 111"/>
                <a:gd name="T17" fmla="*/ 58 h 58"/>
                <a:gd name="T18" fmla="*/ 106 w 111"/>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1" h="58">
                  <a:moveTo>
                    <a:pt x="105" y="52"/>
                  </a:moveTo>
                  <a:cubicBezTo>
                    <a:pt x="9" y="51"/>
                    <a:pt x="9" y="51"/>
                    <a:pt x="9" y="51"/>
                  </a:cubicBezTo>
                  <a:cubicBezTo>
                    <a:pt x="9" y="41"/>
                    <a:pt x="8" y="32"/>
                    <a:pt x="7" y="22"/>
                  </a:cubicBezTo>
                  <a:cubicBezTo>
                    <a:pt x="101" y="7"/>
                    <a:pt x="101" y="7"/>
                    <a:pt x="101" y="7"/>
                  </a:cubicBezTo>
                  <a:cubicBezTo>
                    <a:pt x="103" y="22"/>
                    <a:pt x="104" y="37"/>
                    <a:pt x="105" y="52"/>
                  </a:cubicBezTo>
                  <a:moveTo>
                    <a:pt x="106" y="0"/>
                  </a:moveTo>
                  <a:cubicBezTo>
                    <a:pt x="0" y="17"/>
                    <a:pt x="0" y="17"/>
                    <a:pt x="0" y="17"/>
                  </a:cubicBezTo>
                  <a:cubicBezTo>
                    <a:pt x="2" y="30"/>
                    <a:pt x="3" y="44"/>
                    <a:pt x="3" y="57"/>
                  </a:cubicBezTo>
                  <a:cubicBezTo>
                    <a:pt x="111" y="58"/>
                    <a:pt x="111" y="58"/>
                    <a:pt x="111" y="58"/>
                  </a:cubicBezTo>
                  <a:cubicBezTo>
                    <a:pt x="111" y="39"/>
                    <a:pt x="109" y="20"/>
                    <a:pt x="106"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3" name="Freeform 74"/>
            <p:cNvSpPr>
              <a:spLocks noEditPoints="1"/>
            </p:cNvSpPr>
            <p:nvPr/>
          </p:nvSpPr>
          <p:spPr bwMode="auto">
            <a:xfrm>
              <a:off x="4401074" y="3450178"/>
              <a:ext cx="588092" cy="328748"/>
            </a:xfrm>
            <a:custGeom>
              <a:avLst/>
              <a:gdLst>
                <a:gd name="T0" fmla="*/ 100 w 112"/>
                <a:gd name="T1" fmla="*/ 55 h 63"/>
                <a:gd name="T2" fmla="*/ 7 w 112"/>
                <a:gd name="T3" fmla="*/ 35 h 63"/>
                <a:gd name="T4" fmla="*/ 10 w 112"/>
                <a:gd name="T5" fmla="*/ 6 h 63"/>
                <a:gd name="T6" fmla="*/ 106 w 112"/>
                <a:gd name="T7" fmla="*/ 11 h 63"/>
                <a:gd name="T8" fmla="*/ 100 w 112"/>
                <a:gd name="T9" fmla="*/ 55 h 63"/>
                <a:gd name="T10" fmla="*/ 5 w 112"/>
                <a:gd name="T11" fmla="*/ 0 h 63"/>
                <a:gd name="T12" fmla="*/ 0 w 112"/>
                <a:gd name="T13" fmla="*/ 39 h 63"/>
                <a:gd name="T14" fmla="*/ 104 w 112"/>
                <a:gd name="T15" fmla="*/ 63 h 63"/>
                <a:gd name="T16" fmla="*/ 112 w 112"/>
                <a:gd name="T17" fmla="*/ 5 h 63"/>
                <a:gd name="T18" fmla="*/ 5 w 112"/>
                <a:gd name="T19"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2" h="63">
                  <a:moveTo>
                    <a:pt x="100" y="55"/>
                  </a:moveTo>
                  <a:cubicBezTo>
                    <a:pt x="7" y="35"/>
                    <a:pt x="7" y="35"/>
                    <a:pt x="7" y="35"/>
                  </a:cubicBezTo>
                  <a:cubicBezTo>
                    <a:pt x="8" y="25"/>
                    <a:pt x="10" y="16"/>
                    <a:pt x="10" y="6"/>
                  </a:cubicBezTo>
                  <a:cubicBezTo>
                    <a:pt x="106" y="11"/>
                    <a:pt x="106" y="11"/>
                    <a:pt x="106" y="11"/>
                  </a:cubicBezTo>
                  <a:cubicBezTo>
                    <a:pt x="105" y="26"/>
                    <a:pt x="103" y="41"/>
                    <a:pt x="100" y="55"/>
                  </a:cubicBezTo>
                  <a:moveTo>
                    <a:pt x="5" y="0"/>
                  </a:moveTo>
                  <a:cubicBezTo>
                    <a:pt x="4" y="13"/>
                    <a:pt x="2" y="26"/>
                    <a:pt x="0" y="39"/>
                  </a:cubicBezTo>
                  <a:cubicBezTo>
                    <a:pt x="104" y="63"/>
                    <a:pt x="104" y="63"/>
                    <a:pt x="104" y="63"/>
                  </a:cubicBezTo>
                  <a:cubicBezTo>
                    <a:pt x="108" y="44"/>
                    <a:pt x="111" y="25"/>
                    <a:pt x="112" y="5"/>
                  </a:cubicBezTo>
                  <a:cubicBezTo>
                    <a:pt x="5" y="0"/>
                    <a:pt x="5" y="0"/>
                    <a:pt x="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4" name="Freeform 75"/>
            <p:cNvSpPr>
              <a:spLocks noEditPoints="1"/>
            </p:cNvSpPr>
            <p:nvPr/>
          </p:nvSpPr>
          <p:spPr bwMode="auto">
            <a:xfrm>
              <a:off x="4313408" y="3731439"/>
              <a:ext cx="613663" cy="431025"/>
            </a:xfrm>
            <a:custGeom>
              <a:avLst/>
              <a:gdLst>
                <a:gd name="T0" fmla="*/ 94 w 117"/>
                <a:gd name="T1" fmla="*/ 74 h 82"/>
                <a:gd name="T2" fmla="*/ 8 w 117"/>
                <a:gd name="T3" fmla="*/ 34 h 82"/>
                <a:gd name="T4" fmla="*/ 17 w 117"/>
                <a:gd name="T5" fmla="*/ 7 h 82"/>
                <a:gd name="T6" fmla="*/ 109 w 117"/>
                <a:gd name="T7" fmla="*/ 32 h 82"/>
                <a:gd name="T8" fmla="*/ 94 w 117"/>
                <a:gd name="T9" fmla="*/ 74 h 82"/>
                <a:gd name="T10" fmla="*/ 13 w 117"/>
                <a:gd name="T11" fmla="*/ 0 h 82"/>
                <a:gd name="T12" fmla="*/ 0 w 117"/>
                <a:gd name="T13" fmla="*/ 37 h 82"/>
                <a:gd name="T14" fmla="*/ 97 w 117"/>
                <a:gd name="T15" fmla="*/ 82 h 82"/>
                <a:gd name="T16" fmla="*/ 117 w 117"/>
                <a:gd name="T17" fmla="*/ 27 h 82"/>
                <a:gd name="T18" fmla="*/ 13 w 117"/>
                <a:gd name="T19" fmla="*/ 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7" h="82">
                  <a:moveTo>
                    <a:pt x="94" y="74"/>
                  </a:moveTo>
                  <a:cubicBezTo>
                    <a:pt x="8" y="34"/>
                    <a:pt x="8" y="34"/>
                    <a:pt x="8" y="34"/>
                  </a:cubicBezTo>
                  <a:cubicBezTo>
                    <a:pt x="11" y="25"/>
                    <a:pt x="14" y="16"/>
                    <a:pt x="17" y="7"/>
                  </a:cubicBezTo>
                  <a:cubicBezTo>
                    <a:pt x="109" y="32"/>
                    <a:pt x="109" y="32"/>
                    <a:pt x="109" y="32"/>
                  </a:cubicBezTo>
                  <a:cubicBezTo>
                    <a:pt x="105" y="46"/>
                    <a:pt x="100" y="60"/>
                    <a:pt x="94" y="74"/>
                  </a:cubicBezTo>
                  <a:moveTo>
                    <a:pt x="13" y="0"/>
                  </a:moveTo>
                  <a:cubicBezTo>
                    <a:pt x="9" y="13"/>
                    <a:pt x="5" y="25"/>
                    <a:pt x="0" y="37"/>
                  </a:cubicBezTo>
                  <a:cubicBezTo>
                    <a:pt x="97" y="82"/>
                    <a:pt x="97" y="82"/>
                    <a:pt x="97" y="82"/>
                  </a:cubicBezTo>
                  <a:cubicBezTo>
                    <a:pt x="105" y="65"/>
                    <a:pt x="112" y="46"/>
                    <a:pt x="117" y="27"/>
                  </a:cubicBezTo>
                  <a:cubicBezTo>
                    <a:pt x="13" y="0"/>
                    <a:pt x="13" y="0"/>
                    <a:pt x="13"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5" name="Freeform 76"/>
            <p:cNvSpPr>
              <a:spLocks noEditPoints="1"/>
            </p:cNvSpPr>
            <p:nvPr/>
          </p:nvSpPr>
          <p:spPr bwMode="auto">
            <a:xfrm>
              <a:off x="4163646" y="3994438"/>
              <a:ext cx="617314" cy="515040"/>
            </a:xfrm>
            <a:custGeom>
              <a:avLst/>
              <a:gdLst>
                <a:gd name="T0" fmla="*/ 85 w 117"/>
                <a:gd name="T1" fmla="*/ 90 h 98"/>
                <a:gd name="T2" fmla="*/ 9 w 117"/>
                <a:gd name="T3" fmla="*/ 33 h 98"/>
                <a:gd name="T4" fmla="*/ 24 w 117"/>
                <a:gd name="T5" fmla="*/ 9 h 98"/>
                <a:gd name="T6" fmla="*/ 109 w 117"/>
                <a:gd name="T7" fmla="*/ 52 h 98"/>
                <a:gd name="T8" fmla="*/ 85 w 117"/>
                <a:gd name="T9" fmla="*/ 90 h 98"/>
                <a:gd name="T10" fmla="*/ 21 w 117"/>
                <a:gd name="T11" fmla="*/ 0 h 98"/>
                <a:gd name="T12" fmla="*/ 0 w 117"/>
                <a:gd name="T13" fmla="*/ 34 h 98"/>
                <a:gd name="T14" fmla="*/ 87 w 117"/>
                <a:gd name="T15" fmla="*/ 98 h 98"/>
                <a:gd name="T16" fmla="*/ 117 w 117"/>
                <a:gd name="T17" fmla="*/ 49 h 98"/>
                <a:gd name="T18" fmla="*/ 21 w 117"/>
                <a:gd name="T19"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7" h="98">
                  <a:moveTo>
                    <a:pt x="85" y="90"/>
                  </a:moveTo>
                  <a:cubicBezTo>
                    <a:pt x="9" y="33"/>
                    <a:pt x="9" y="33"/>
                    <a:pt x="9" y="33"/>
                  </a:cubicBezTo>
                  <a:cubicBezTo>
                    <a:pt x="14" y="25"/>
                    <a:pt x="19" y="17"/>
                    <a:pt x="24" y="9"/>
                  </a:cubicBezTo>
                  <a:cubicBezTo>
                    <a:pt x="109" y="52"/>
                    <a:pt x="109" y="52"/>
                    <a:pt x="109" y="52"/>
                  </a:cubicBezTo>
                  <a:cubicBezTo>
                    <a:pt x="102" y="65"/>
                    <a:pt x="94" y="78"/>
                    <a:pt x="85" y="90"/>
                  </a:cubicBezTo>
                  <a:moveTo>
                    <a:pt x="21" y="0"/>
                  </a:moveTo>
                  <a:cubicBezTo>
                    <a:pt x="15" y="12"/>
                    <a:pt x="8" y="24"/>
                    <a:pt x="0" y="34"/>
                  </a:cubicBezTo>
                  <a:cubicBezTo>
                    <a:pt x="87" y="98"/>
                    <a:pt x="87" y="98"/>
                    <a:pt x="87" y="98"/>
                  </a:cubicBezTo>
                  <a:cubicBezTo>
                    <a:pt x="98" y="83"/>
                    <a:pt x="108" y="67"/>
                    <a:pt x="117" y="49"/>
                  </a:cubicBezTo>
                  <a:cubicBezTo>
                    <a:pt x="21" y="0"/>
                    <a:pt x="21" y="0"/>
                    <a:pt x="21"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6" name="Freeform 77"/>
            <p:cNvSpPr>
              <a:spLocks noEditPoints="1"/>
            </p:cNvSpPr>
            <p:nvPr/>
          </p:nvSpPr>
          <p:spPr bwMode="auto">
            <a:xfrm>
              <a:off x="3977355" y="4239173"/>
              <a:ext cx="580787" cy="577135"/>
            </a:xfrm>
            <a:custGeom>
              <a:avLst/>
              <a:gdLst>
                <a:gd name="T0" fmla="*/ 71 w 111"/>
                <a:gd name="T1" fmla="*/ 101 h 110"/>
                <a:gd name="T2" fmla="*/ 8 w 111"/>
                <a:gd name="T3" fmla="*/ 29 h 110"/>
                <a:gd name="T4" fmla="*/ 28 w 111"/>
                <a:gd name="T5" fmla="*/ 9 h 110"/>
                <a:gd name="T6" fmla="*/ 102 w 111"/>
                <a:gd name="T7" fmla="*/ 69 h 110"/>
                <a:gd name="T8" fmla="*/ 71 w 111"/>
                <a:gd name="T9" fmla="*/ 101 h 110"/>
                <a:gd name="T10" fmla="*/ 27 w 111"/>
                <a:gd name="T11" fmla="*/ 0 h 110"/>
                <a:gd name="T12" fmla="*/ 0 w 111"/>
                <a:gd name="T13" fmla="*/ 29 h 110"/>
                <a:gd name="T14" fmla="*/ 71 w 111"/>
                <a:gd name="T15" fmla="*/ 110 h 110"/>
                <a:gd name="T16" fmla="*/ 111 w 111"/>
                <a:gd name="T17" fmla="*/ 68 h 110"/>
                <a:gd name="T18" fmla="*/ 27 w 111"/>
                <a:gd name="T19" fmla="*/ 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1" h="110">
                  <a:moveTo>
                    <a:pt x="71" y="101"/>
                  </a:moveTo>
                  <a:cubicBezTo>
                    <a:pt x="8" y="29"/>
                    <a:pt x="8" y="29"/>
                    <a:pt x="8" y="29"/>
                  </a:cubicBezTo>
                  <a:cubicBezTo>
                    <a:pt x="15" y="23"/>
                    <a:pt x="22" y="16"/>
                    <a:pt x="28" y="9"/>
                  </a:cubicBezTo>
                  <a:cubicBezTo>
                    <a:pt x="102" y="69"/>
                    <a:pt x="102" y="69"/>
                    <a:pt x="102" y="69"/>
                  </a:cubicBezTo>
                  <a:cubicBezTo>
                    <a:pt x="92" y="80"/>
                    <a:pt x="82" y="91"/>
                    <a:pt x="71" y="101"/>
                  </a:cubicBezTo>
                  <a:moveTo>
                    <a:pt x="27" y="0"/>
                  </a:moveTo>
                  <a:cubicBezTo>
                    <a:pt x="19" y="11"/>
                    <a:pt x="9" y="20"/>
                    <a:pt x="0" y="29"/>
                  </a:cubicBezTo>
                  <a:cubicBezTo>
                    <a:pt x="71" y="110"/>
                    <a:pt x="71" y="110"/>
                    <a:pt x="71" y="110"/>
                  </a:cubicBezTo>
                  <a:cubicBezTo>
                    <a:pt x="85" y="97"/>
                    <a:pt x="98" y="83"/>
                    <a:pt x="111" y="68"/>
                  </a:cubicBezTo>
                  <a:cubicBezTo>
                    <a:pt x="27" y="0"/>
                    <a:pt x="27" y="0"/>
                    <a:pt x="27"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7" name="Freeform 78"/>
            <p:cNvSpPr>
              <a:spLocks noEditPoints="1"/>
            </p:cNvSpPr>
            <p:nvPr/>
          </p:nvSpPr>
          <p:spPr bwMode="auto">
            <a:xfrm>
              <a:off x="3739927" y="4436422"/>
              <a:ext cx="529648" cy="617317"/>
            </a:xfrm>
            <a:custGeom>
              <a:avLst/>
              <a:gdLst>
                <a:gd name="T0" fmla="*/ 55 w 101"/>
                <a:gd name="T1" fmla="*/ 108 h 117"/>
                <a:gd name="T2" fmla="*/ 9 w 101"/>
                <a:gd name="T3" fmla="*/ 25 h 117"/>
                <a:gd name="T4" fmla="*/ 32 w 101"/>
                <a:gd name="T5" fmla="*/ 9 h 117"/>
                <a:gd name="T6" fmla="*/ 92 w 101"/>
                <a:gd name="T7" fmla="*/ 83 h 117"/>
                <a:gd name="T8" fmla="*/ 55 w 101"/>
                <a:gd name="T9" fmla="*/ 108 h 117"/>
                <a:gd name="T10" fmla="*/ 33 w 101"/>
                <a:gd name="T11" fmla="*/ 0 h 117"/>
                <a:gd name="T12" fmla="*/ 0 w 101"/>
                <a:gd name="T13" fmla="*/ 23 h 117"/>
                <a:gd name="T14" fmla="*/ 53 w 101"/>
                <a:gd name="T15" fmla="*/ 117 h 117"/>
                <a:gd name="T16" fmla="*/ 101 w 101"/>
                <a:gd name="T17" fmla="*/ 84 h 117"/>
                <a:gd name="T18" fmla="*/ 33 w 101"/>
                <a:gd name="T19" fmla="*/ 0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1" h="117">
                  <a:moveTo>
                    <a:pt x="55" y="108"/>
                  </a:moveTo>
                  <a:cubicBezTo>
                    <a:pt x="9" y="25"/>
                    <a:pt x="9" y="25"/>
                    <a:pt x="9" y="25"/>
                  </a:cubicBezTo>
                  <a:cubicBezTo>
                    <a:pt x="17" y="20"/>
                    <a:pt x="25" y="15"/>
                    <a:pt x="32" y="9"/>
                  </a:cubicBezTo>
                  <a:cubicBezTo>
                    <a:pt x="92" y="83"/>
                    <a:pt x="92" y="83"/>
                    <a:pt x="92" y="83"/>
                  </a:cubicBezTo>
                  <a:cubicBezTo>
                    <a:pt x="80" y="92"/>
                    <a:pt x="68" y="101"/>
                    <a:pt x="55" y="108"/>
                  </a:cubicBezTo>
                  <a:moveTo>
                    <a:pt x="33" y="0"/>
                  </a:moveTo>
                  <a:cubicBezTo>
                    <a:pt x="23" y="9"/>
                    <a:pt x="12" y="16"/>
                    <a:pt x="0" y="23"/>
                  </a:cubicBezTo>
                  <a:cubicBezTo>
                    <a:pt x="53" y="117"/>
                    <a:pt x="53" y="117"/>
                    <a:pt x="53" y="117"/>
                  </a:cubicBezTo>
                  <a:cubicBezTo>
                    <a:pt x="70" y="107"/>
                    <a:pt x="86" y="96"/>
                    <a:pt x="101" y="84"/>
                  </a:cubicBezTo>
                  <a:cubicBezTo>
                    <a:pt x="33" y="0"/>
                    <a:pt x="33" y="0"/>
                    <a:pt x="33"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8" name="Freeform 79"/>
            <p:cNvSpPr>
              <a:spLocks noEditPoints="1"/>
            </p:cNvSpPr>
            <p:nvPr/>
          </p:nvSpPr>
          <p:spPr bwMode="auto">
            <a:xfrm>
              <a:off x="3476928" y="4593489"/>
              <a:ext cx="452942" cy="620968"/>
            </a:xfrm>
            <a:custGeom>
              <a:avLst/>
              <a:gdLst>
                <a:gd name="T0" fmla="*/ 36 w 86"/>
                <a:gd name="T1" fmla="*/ 110 h 118"/>
                <a:gd name="T2" fmla="*/ 8 w 86"/>
                <a:gd name="T3" fmla="*/ 19 h 118"/>
                <a:gd name="T4" fmla="*/ 35 w 86"/>
                <a:gd name="T5" fmla="*/ 8 h 118"/>
                <a:gd name="T6" fmla="*/ 78 w 86"/>
                <a:gd name="T7" fmla="*/ 93 h 118"/>
                <a:gd name="T8" fmla="*/ 36 w 86"/>
                <a:gd name="T9" fmla="*/ 110 h 118"/>
                <a:gd name="T10" fmla="*/ 37 w 86"/>
                <a:gd name="T11" fmla="*/ 0 h 118"/>
                <a:gd name="T12" fmla="*/ 0 w 86"/>
                <a:gd name="T13" fmla="*/ 15 h 118"/>
                <a:gd name="T14" fmla="*/ 33 w 86"/>
                <a:gd name="T15" fmla="*/ 118 h 118"/>
                <a:gd name="T16" fmla="*/ 86 w 86"/>
                <a:gd name="T17" fmla="*/ 96 h 118"/>
                <a:gd name="T18" fmla="*/ 37 w 86"/>
                <a:gd name="T19" fmla="*/ 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 h="118">
                  <a:moveTo>
                    <a:pt x="36" y="110"/>
                  </a:moveTo>
                  <a:cubicBezTo>
                    <a:pt x="8" y="19"/>
                    <a:pt x="8" y="19"/>
                    <a:pt x="8" y="19"/>
                  </a:cubicBezTo>
                  <a:cubicBezTo>
                    <a:pt x="17" y="16"/>
                    <a:pt x="26" y="12"/>
                    <a:pt x="35" y="8"/>
                  </a:cubicBezTo>
                  <a:cubicBezTo>
                    <a:pt x="78" y="93"/>
                    <a:pt x="78" y="93"/>
                    <a:pt x="78" y="93"/>
                  </a:cubicBezTo>
                  <a:cubicBezTo>
                    <a:pt x="64" y="100"/>
                    <a:pt x="50" y="105"/>
                    <a:pt x="36" y="110"/>
                  </a:cubicBezTo>
                  <a:moveTo>
                    <a:pt x="37" y="0"/>
                  </a:moveTo>
                  <a:cubicBezTo>
                    <a:pt x="25" y="6"/>
                    <a:pt x="13" y="11"/>
                    <a:pt x="0" y="15"/>
                  </a:cubicBezTo>
                  <a:cubicBezTo>
                    <a:pt x="33" y="118"/>
                    <a:pt x="33" y="118"/>
                    <a:pt x="33" y="118"/>
                  </a:cubicBezTo>
                  <a:cubicBezTo>
                    <a:pt x="51" y="112"/>
                    <a:pt x="68" y="105"/>
                    <a:pt x="86" y="96"/>
                  </a:cubicBezTo>
                  <a:cubicBezTo>
                    <a:pt x="37" y="0"/>
                    <a:pt x="37" y="0"/>
                    <a:pt x="37"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9" name="Freeform 80"/>
            <p:cNvSpPr>
              <a:spLocks noEditPoints="1"/>
            </p:cNvSpPr>
            <p:nvPr/>
          </p:nvSpPr>
          <p:spPr bwMode="auto">
            <a:xfrm>
              <a:off x="3199319" y="4695766"/>
              <a:ext cx="350664" cy="599052"/>
            </a:xfrm>
            <a:custGeom>
              <a:avLst/>
              <a:gdLst>
                <a:gd name="T0" fmla="*/ 15 w 67"/>
                <a:gd name="T1" fmla="*/ 108 h 114"/>
                <a:gd name="T2" fmla="*/ 7 w 67"/>
                <a:gd name="T3" fmla="*/ 13 h 114"/>
                <a:gd name="T4" fmla="*/ 35 w 67"/>
                <a:gd name="T5" fmla="*/ 7 h 114"/>
                <a:gd name="T6" fmla="*/ 59 w 67"/>
                <a:gd name="T7" fmla="*/ 100 h 114"/>
                <a:gd name="T8" fmla="*/ 15 w 67"/>
                <a:gd name="T9" fmla="*/ 108 h 114"/>
                <a:gd name="T10" fmla="*/ 39 w 67"/>
                <a:gd name="T11" fmla="*/ 0 h 114"/>
                <a:gd name="T12" fmla="*/ 0 w 67"/>
                <a:gd name="T13" fmla="*/ 7 h 114"/>
                <a:gd name="T14" fmla="*/ 10 w 67"/>
                <a:gd name="T15" fmla="*/ 114 h 114"/>
                <a:gd name="T16" fmla="*/ 67 w 67"/>
                <a:gd name="T17" fmla="*/ 104 h 114"/>
                <a:gd name="T18" fmla="*/ 39 w 67"/>
                <a:gd name="T19"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7" h="114">
                  <a:moveTo>
                    <a:pt x="15" y="108"/>
                  </a:moveTo>
                  <a:cubicBezTo>
                    <a:pt x="7" y="13"/>
                    <a:pt x="7" y="13"/>
                    <a:pt x="7" y="13"/>
                  </a:cubicBezTo>
                  <a:cubicBezTo>
                    <a:pt x="16" y="11"/>
                    <a:pt x="26" y="10"/>
                    <a:pt x="35" y="7"/>
                  </a:cubicBezTo>
                  <a:cubicBezTo>
                    <a:pt x="59" y="100"/>
                    <a:pt x="59" y="100"/>
                    <a:pt x="59" y="100"/>
                  </a:cubicBezTo>
                  <a:cubicBezTo>
                    <a:pt x="45" y="103"/>
                    <a:pt x="30" y="106"/>
                    <a:pt x="15" y="108"/>
                  </a:cubicBezTo>
                  <a:moveTo>
                    <a:pt x="39" y="0"/>
                  </a:moveTo>
                  <a:cubicBezTo>
                    <a:pt x="26" y="4"/>
                    <a:pt x="13" y="6"/>
                    <a:pt x="0" y="7"/>
                  </a:cubicBezTo>
                  <a:cubicBezTo>
                    <a:pt x="10" y="114"/>
                    <a:pt x="10" y="114"/>
                    <a:pt x="10" y="114"/>
                  </a:cubicBezTo>
                  <a:cubicBezTo>
                    <a:pt x="29" y="112"/>
                    <a:pt x="48" y="109"/>
                    <a:pt x="67" y="104"/>
                  </a:cubicBezTo>
                  <a:cubicBezTo>
                    <a:pt x="39" y="0"/>
                    <a:pt x="39" y="0"/>
                    <a:pt x="39"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0" name="Freeform 81"/>
            <p:cNvSpPr>
              <a:spLocks noEditPoints="1"/>
            </p:cNvSpPr>
            <p:nvPr/>
          </p:nvSpPr>
          <p:spPr bwMode="auto">
            <a:xfrm>
              <a:off x="2845001" y="4732294"/>
              <a:ext cx="306831" cy="573484"/>
            </a:xfrm>
            <a:custGeom>
              <a:avLst/>
              <a:gdLst>
                <a:gd name="T0" fmla="*/ 40 w 58"/>
                <a:gd name="T1" fmla="*/ 103 h 109"/>
                <a:gd name="T2" fmla="*/ 7 w 58"/>
                <a:gd name="T3" fmla="*/ 102 h 109"/>
                <a:gd name="T4" fmla="*/ 18 w 58"/>
                <a:gd name="T5" fmla="*/ 7 h 109"/>
                <a:gd name="T6" fmla="*/ 40 w 58"/>
                <a:gd name="T7" fmla="*/ 8 h 109"/>
                <a:gd name="T8" fmla="*/ 47 w 58"/>
                <a:gd name="T9" fmla="*/ 8 h 109"/>
                <a:gd name="T10" fmla="*/ 51 w 58"/>
                <a:gd name="T11" fmla="*/ 103 h 109"/>
                <a:gd name="T12" fmla="*/ 40 w 58"/>
                <a:gd name="T13" fmla="*/ 103 h 109"/>
                <a:gd name="T14" fmla="*/ 12 w 58"/>
                <a:gd name="T15" fmla="*/ 0 h 109"/>
                <a:gd name="T16" fmla="*/ 0 w 58"/>
                <a:gd name="T17" fmla="*/ 107 h 109"/>
                <a:gd name="T18" fmla="*/ 40 w 58"/>
                <a:gd name="T19" fmla="*/ 109 h 109"/>
                <a:gd name="T20" fmla="*/ 58 w 58"/>
                <a:gd name="T21" fmla="*/ 109 h 109"/>
                <a:gd name="T22" fmla="*/ 52 w 58"/>
                <a:gd name="T23" fmla="*/ 1 h 109"/>
                <a:gd name="T24" fmla="*/ 40 w 58"/>
                <a:gd name="T25" fmla="*/ 2 h 109"/>
                <a:gd name="T26" fmla="*/ 12 w 58"/>
                <a:gd name="T27"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 h="109">
                  <a:moveTo>
                    <a:pt x="40" y="103"/>
                  </a:moveTo>
                  <a:cubicBezTo>
                    <a:pt x="29" y="103"/>
                    <a:pt x="18" y="103"/>
                    <a:pt x="7" y="102"/>
                  </a:cubicBezTo>
                  <a:cubicBezTo>
                    <a:pt x="18" y="7"/>
                    <a:pt x="18" y="7"/>
                    <a:pt x="18" y="7"/>
                  </a:cubicBezTo>
                  <a:cubicBezTo>
                    <a:pt x="25" y="7"/>
                    <a:pt x="33" y="8"/>
                    <a:pt x="40" y="8"/>
                  </a:cubicBezTo>
                  <a:cubicBezTo>
                    <a:pt x="42" y="8"/>
                    <a:pt x="44" y="8"/>
                    <a:pt x="47" y="8"/>
                  </a:cubicBezTo>
                  <a:cubicBezTo>
                    <a:pt x="51" y="103"/>
                    <a:pt x="51" y="103"/>
                    <a:pt x="51" y="103"/>
                  </a:cubicBezTo>
                  <a:cubicBezTo>
                    <a:pt x="48" y="103"/>
                    <a:pt x="44" y="103"/>
                    <a:pt x="40" y="103"/>
                  </a:cubicBezTo>
                  <a:moveTo>
                    <a:pt x="12" y="0"/>
                  </a:moveTo>
                  <a:cubicBezTo>
                    <a:pt x="0" y="107"/>
                    <a:pt x="0" y="107"/>
                    <a:pt x="0" y="107"/>
                  </a:cubicBezTo>
                  <a:cubicBezTo>
                    <a:pt x="13" y="108"/>
                    <a:pt x="27" y="109"/>
                    <a:pt x="40" y="109"/>
                  </a:cubicBezTo>
                  <a:cubicBezTo>
                    <a:pt x="46" y="109"/>
                    <a:pt x="52" y="109"/>
                    <a:pt x="58" y="109"/>
                  </a:cubicBezTo>
                  <a:cubicBezTo>
                    <a:pt x="52" y="1"/>
                    <a:pt x="52" y="1"/>
                    <a:pt x="52" y="1"/>
                  </a:cubicBezTo>
                  <a:cubicBezTo>
                    <a:pt x="48" y="2"/>
                    <a:pt x="44" y="2"/>
                    <a:pt x="40" y="2"/>
                  </a:cubicBezTo>
                  <a:cubicBezTo>
                    <a:pt x="31" y="2"/>
                    <a:pt x="21" y="1"/>
                    <a:pt x="12"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1" name="Freeform 82"/>
            <p:cNvSpPr>
              <a:spLocks noEditPoints="1"/>
            </p:cNvSpPr>
            <p:nvPr/>
          </p:nvSpPr>
          <p:spPr bwMode="auto">
            <a:xfrm>
              <a:off x="2450503" y="4673850"/>
              <a:ext cx="383538" cy="606357"/>
            </a:xfrm>
            <a:custGeom>
              <a:avLst/>
              <a:gdLst>
                <a:gd name="T0" fmla="*/ 51 w 73"/>
                <a:gd name="T1" fmla="*/ 108 h 115"/>
                <a:gd name="T2" fmla="*/ 7 w 73"/>
                <a:gd name="T3" fmla="*/ 98 h 115"/>
                <a:gd name="T4" fmla="*/ 38 w 73"/>
                <a:gd name="T5" fmla="*/ 7 h 115"/>
                <a:gd name="T6" fmla="*/ 66 w 73"/>
                <a:gd name="T7" fmla="*/ 14 h 115"/>
                <a:gd name="T8" fmla="*/ 51 w 73"/>
                <a:gd name="T9" fmla="*/ 108 h 115"/>
                <a:gd name="T10" fmla="*/ 34 w 73"/>
                <a:gd name="T11" fmla="*/ 0 h 115"/>
                <a:gd name="T12" fmla="*/ 0 w 73"/>
                <a:gd name="T13" fmla="*/ 101 h 115"/>
                <a:gd name="T14" fmla="*/ 56 w 73"/>
                <a:gd name="T15" fmla="*/ 115 h 115"/>
                <a:gd name="T16" fmla="*/ 73 w 73"/>
                <a:gd name="T17" fmla="*/ 9 h 115"/>
                <a:gd name="T18" fmla="*/ 34 w 73"/>
                <a:gd name="T19"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3" h="115">
                  <a:moveTo>
                    <a:pt x="51" y="108"/>
                  </a:moveTo>
                  <a:cubicBezTo>
                    <a:pt x="36" y="106"/>
                    <a:pt x="21" y="102"/>
                    <a:pt x="7" y="98"/>
                  </a:cubicBezTo>
                  <a:cubicBezTo>
                    <a:pt x="38" y="7"/>
                    <a:pt x="38" y="7"/>
                    <a:pt x="38" y="7"/>
                  </a:cubicBezTo>
                  <a:cubicBezTo>
                    <a:pt x="47" y="10"/>
                    <a:pt x="56" y="12"/>
                    <a:pt x="66" y="14"/>
                  </a:cubicBezTo>
                  <a:cubicBezTo>
                    <a:pt x="51" y="108"/>
                    <a:pt x="51" y="108"/>
                    <a:pt x="51" y="108"/>
                  </a:cubicBezTo>
                  <a:moveTo>
                    <a:pt x="34" y="0"/>
                  </a:moveTo>
                  <a:cubicBezTo>
                    <a:pt x="0" y="101"/>
                    <a:pt x="0" y="101"/>
                    <a:pt x="0" y="101"/>
                  </a:cubicBezTo>
                  <a:cubicBezTo>
                    <a:pt x="18" y="107"/>
                    <a:pt x="36" y="112"/>
                    <a:pt x="56" y="115"/>
                  </a:cubicBezTo>
                  <a:cubicBezTo>
                    <a:pt x="73" y="9"/>
                    <a:pt x="73" y="9"/>
                    <a:pt x="73" y="9"/>
                  </a:cubicBezTo>
                  <a:cubicBezTo>
                    <a:pt x="59" y="7"/>
                    <a:pt x="46" y="4"/>
                    <a:pt x="3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2" name="Freeform 83"/>
            <p:cNvSpPr>
              <a:spLocks noEditPoints="1"/>
            </p:cNvSpPr>
            <p:nvPr/>
          </p:nvSpPr>
          <p:spPr bwMode="auto">
            <a:xfrm>
              <a:off x="2077922" y="4553310"/>
              <a:ext cx="478510" cy="620968"/>
            </a:xfrm>
            <a:custGeom>
              <a:avLst/>
              <a:gdLst>
                <a:gd name="T0" fmla="*/ 49 w 91"/>
                <a:gd name="T1" fmla="*/ 110 h 118"/>
                <a:gd name="T2" fmla="*/ 9 w 91"/>
                <a:gd name="T3" fmla="*/ 91 h 118"/>
                <a:gd name="T4" fmla="*/ 57 w 91"/>
                <a:gd name="T5" fmla="*/ 8 h 118"/>
                <a:gd name="T6" fmla="*/ 83 w 91"/>
                <a:gd name="T7" fmla="*/ 21 h 118"/>
                <a:gd name="T8" fmla="*/ 49 w 91"/>
                <a:gd name="T9" fmla="*/ 110 h 118"/>
                <a:gd name="T10" fmla="*/ 55 w 91"/>
                <a:gd name="T11" fmla="*/ 0 h 118"/>
                <a:gd name="T12" fmla="*/ 0 w 91"/>
                <a:gd name="T13" fmla="*/ 93 h 118"/>
                <a:gd name="T14" fmla="*/ 52 w 91"/>
                <a:gd name="T15" fmla="*/ 118 h 118"/>
                <a:gd name="T16" fmla="*/ 91 w 91"/>
                <a:gd name="T17" fmla="*/ 18 h 118"/>
                <a:gd name="T18" fmla="*/ 55 w 91"/>
                <a:gd name="T19" fmla="*/ 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1" h="118">
                  <a:moveTo>
                    <a:pt x="49" y="110"/>
                  </a:moveTo>
                  <a:cubicBezTo>
                    <a:pt x="35" y="104"/>
                    <a:pt x="22" y="98"/>
                    <a:pt x="9" y="91"/>
                  </a:cubicBezTo>
                  <a:cubicBezTo>
                    <a:pt x="57" y="8"/>
                    <a:pt x="57" y="8"/>
                    <a:pt x="57" y="8"/>
                  </a:cubicBezTo>
                  <a:cubicBezTo>
                    <a:pt x="66" y="13"/>
                    <a:pt x="74" y="17"/>
                    <a:pt x="83" y="21"/>
                  </a:cubicBezTo>
                  <a:cubicBezTo>
                    <a:pt x="49" y="110"/>
                    <a:pt x="49" y="110"/>
                    <a:pt x="49" y="110"/>
                  </a:cubicBezTo>
                  <a:moveTo>
                    <a:pt x="55" y="0"/>
                  </a:moveTo>
                  <a:cubicBezTo>
                    <a:pt x="0" y="93"/>
                    <a:pt x="0" y="93"/>
                    <a:pt x="0" y="93"/>
                  </a:cubicBezTo>
                  <a:cubicBezTo>
                    <a:pt x="17" y="102"/>
                    <a:pt x="34" y="111"/>
                    <a:pt x="52" y="118"/>
                  </a:cubicBezTo>
                  <a:cubicBezTo>
                    <a:pt x="91" y="18"/>
                    <a:pt x="91" y="18"/>
                    <a:pt x="91" y="18"/>
                  </a:cubicBezTo>
                  <a:cubicBezTo>
                    <a:pt x="79" y="13"/>
                    <a:pt x="67" y="7"/>
                    <a:pt x="5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3" name="Freeform 84"/>
            <p:cNvSpPr>
              <a:spLocks noEditPoints="1"/>
            </p:cNvSpPr>
            <p:nvPr/>
          </p:nvSpPr>
          <p:spPr bwMode="auto">
            <a:xfrm>
              <a:off x="1752828" y="4385283"/>
              <a:ext cx="551565" cy="599052"/>
            </a:xfrm>
            <a:custGeom>
              <a:avLst/>
              <a:gdLst>
                <a:gd name="T0" fmla="*/ 44 w 105"/>
                <a:gd name="T1" fmla="*/ 106 h 114"/>
                <a:gd name="T2" fmla="*/ 9 w 105"/>
                <a:gd name="T3" fmla="*/ 79 h 114"/>
                <a:gd name="T4" fmla="*/ 74 w 105"/>
                <a:gd name="T5" fmla="*/ 8 h 114"/>
                <a:gd name="T6" fmla="*/ 96 w 105"/>
                <a:gd name="T7" fmla="*/ 26 h 114"/>
                <a:gd name="T8" fmla="*/ 44 w 105"/>
                <a:gd name="T9" fmla="*/ 106 h 114"/>
                <a:gd name="T10" fmla="*/ 73 w 105"/>
                <a:gd name="T11" fmla="*/ 0 h 114"/>
                <a:gd name="T12" fmla="*/ 0 w 105"/>
                <a:gd name="T13" fmla="*/ 79 h 114"/>
                <a:gd name="T14" fmla="*/ 46 w 105"/>
                <a:gd name="T15" fmla="*/ 114 h 114"/>
                <a:gd name="T16" fmla="*/ 105 w 105"/>
                <a:gd name="T17" fmla="*/ 24 h 114"/>
                <a:gd name="T18" fmla="*/ 73 w 105"/>
                <a:gd name="T19"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5" h="114">
                  <a:moveTo>
                    <a:pt x="44" y="106"/>
                  </a:moveTo>
                  <a:cubicBezTo>
                    <a:pt x="32" y="98"/>
                    <a:pt x="20" y="88"/>
                    <a:pt x="9" y="79"/>
                  </a:cubicBezTo>
                  <a:cubicBezTo>
                    <a:pt x="74" y="8"/>
                    <a:pt x="74" y="8"/>
                    <a:pt x="74" y="8"/>
                  </a:cubicBezTo>
                  <a:cubicBezTo>
                    <a:pt x="81" y="15"/>
                    <a:pt x="88" y="21"/>
                    <a:pt x="96" y="26"/>
                  </a:cubicBezTo>
                  <a:cubicBezTo>
                    <a:pt x="44" y="106"/>
                    <a:pt x="44" y="106"/>
                    <a:pt x="44" y="106"/>
                  </a:cubicBezTo>
                  <a:moveTo>
                    <a:pt x="73" y="0"/>
                  </a:moveTo>
                  <a:cubicBezTo>
                    <a:pt x="0" y="79"/>
                    <a:pt x="0" y="79"/>
                    <a:pt x="0" y="79"/>
                  </a:cubicBezTo>
                  <a:cubicBezTo>
                    <a:pt x="14" y="92"/>
                    <a:pt x="29" y="104"/>
                    <a:pt x="46" y="114"/>
                  </a:cubicBezTo>
                  <a:cubicBezTo>
                    <a:pt x="105" y="24"/>
                    <a:pt x="105" y="24"/>
                    <a:pt x="105" y="24"/>
                  </a:cubicBezTo>
                  <a:cubicBezTo>
                    <a:pt x="93" y="17"/>
                    <a:pt x="83" y="9"/>
                    <a:pt x="73"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4" name="Freeform 85"/>
            <p:cNvSpPr>
              <a:spLocks noEditPoints="1"/>
            </p:cNvSpPr>
            <p:nvPr/>
          </p:nvSpPr>
          <p:spPr bwMode="auto">
            <a:xfrm>
              <a:off x="1482524" y="4169770"/>
              <a:ext cx="595398" cy="555219"/>
            </a:xfrm>
            <a:custGeom>
              <a:avLst/>
              <a:gdLst>
                <a:gd name="T0" fmla="*/ 37 w 113"/>
                <a:gd name="T1" fmla="*/ 98 h 106"/>
                <a:gd name="T2" fmla="*/ 8 w 113"/>
                <a:gd name="T3" fmla="*/ 64 h 106"/>
                <a:gd name="T4" fmla="*/ 86 w 113"/>
                <a:gd name="T5" fmla="*/ 9 h 106"/>
                <a:gd name="T6" fmla="*/ 105 w 113"/>
                <a:gd name="T7" fmla="*/ 31 h 106"/>
                <a:gd name="T8" fmla="*/ 37 w 113"/>
                <a:gd name="T9" fmla="*/ 98 h 106"/>
                <a:gd name="T10" fmla="*/ 88 w 113"/>
                <a:gd name="T11" fmla="*/ 0 h 106"/>
                <a:gd name="T12" fmla="*/ 0 w 113"/>
                <a:gd name="T13" fmla="*/ 62 h 106"/>
                <a:gd name="T14" fmla="*/ 37 w 113"/>
                <a:gd name="T15" fmla="*/ 106 h 106"/>
                <a:gd name="T16" fmla="*/ 113 w 113"/>
                <a:gd name="T17" fmla="*/ 31 h 106"/>
                <a:gd name="T18" fmla="*/ 88 w 113"/>
                <a:gd name="T19" fmla="*/ 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106">
                  <a:moveTo>
                    <a:pt x="37" y="98"/>
                  </a:moveTo>
                  <a:cubicBezTo>
                    <a:pt x="27" y="87"/>
                    <a:pt x="17" y="76"/>
                    <a:pt x="8" y="64"/>
                  </a:cubicBezTo>
                  <a:cubicBezTo>
                    <a:pt x="86" y="9"/>
                    <a:pt x="86" y="9"/>
                    <a:pt x="86" y="9"/>
                  </a:cubicBezTo>
                  <a:cubicBezTo>
                    <a:pt x="92" y="16"/>
                    <a:pt x="98" y="24"/>
                    <a:pt x="105" y="31"/>
                  </a:cubicBezTo>
                  <a:cubicBezTo>
                    <a:pt x="37" y="98"/>
                    <a:pt x="37" y="98"/>
                    <a:pt x="37" y="98"/>
                  </a:cubicBezTo>
                  <a:moveTo>
                    <a:pt x="88" y="0"/>
                  </a:moveTo>
                  <a:cubicBezTo>
                    <a:pt x="0" y="62"/>
                    <a:pt x="0" y="62"/>
                    <a:pt x="0" y="62"/>
                  </a:cubicBezTo>
                  <a:cubicBezTo>
                    <a:pt x="11" y="78"/>
                    <a:pt x="23" y="93"/>
                    <a:pt x="37" y="106"/>
                  </a:cubicBezTo>
                  <a:cubicBezTo>
                    <a:pt x="113" y="31"/>
                    <a:pt x="113" y="31"/>
                    <a:pt x="113" y="31"/>
                  </a:cubicBezTo>
                  <a:cubicBezTo>
                    <a:pt x="104" y="21"/>
                    <a:pt x="95" y="11"/>
                    <a:pt x="88"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5" name="Freeform 89"/>
            <p:cNvSpPr>
              <a:spLocks/>
            </p:cNvSpPr>
            <p:nvPr/>
          </p:nvSpPr>
          <p:spPr bwMode="auto">
            <a:xfrm>
              <a:off x="2019478" y="4122285"/>
              <a:ext cx="284915" cy="284915"/>
            </a:xfrm>
            <a:custGeom>
              <a:avLst/>
              <a:gdLst>
                <a:gd name="T0" fmla="*/ 10 w 54"/>
                <a:gd name="T1" fmla="*/ 0 h 54"/>
                <a:gd name="T2" fmla="*/ 0 w 54"/>
                <a:gd name="T3" fmla="*/ 8 h 54"/>
                <a:gd name="T4" fmla="*/ 46 w 54"/>
                <a:gd name="T5" fmla="*/ 54 h 54"/>
                <a:gd name="T6" fmla="*/ 46 w 54"/>
                <a:gd name="T7" fmla="*/ 54 h 54"/>
                <a:gd name="T8" fmla="*/ 54 w 54"/>
                <a:gd name="T9" fmla="*/ 44 h 54"/>
                <a:gd name="T10" fmla="*/ 10 w 54"/>
                <a:gd name="T11" fmla="*/ 0 h 54"/>
              </a:gdLst>
              <a:ahLst/>
              <a:cxnLst>
                <a:cxn ang="0">
                  <a:pos x="T0" y="T1"/>
                </a:cxn>
                <a:cxn ang="0">
                  <a:pos x="T2" y="T3"/>
                </a:cxn>
                <a:cxn ang="0">
                  <a:pos x="T4" y="T5"/>
                </a:cxn>
                <a:cxn ang="0">
                  <a:pos x="T6" y="T7"/>
                </a:cxn>
                <a:cxn ang="0">
                  <a:pos x="T8" y="T9"/>
                </a:cxn>
                <a:cxn ang="0">
                  <a:pos x="T10" y="T11"/>
                </a:cxn>
              </a:cxnLst>
              <a:rect l="0" t="0" r="r" b="b"/>
              <a:pathLst>
                <a:path w="54" h="54">
                  <a:moveTo>
                    <a:pt x="10" y="0"/>
                  </a:moveTo>
                  <a:cubicBezTo>
                    <a:pt x="0" y="8"/>
                    <a:pt x="0" y="8"/>
                    <a:pt x="0" y="8"/>
                  </a:cubicBezTo>
                  <a:cubicBezTo>
                    <a:pt x="13" y="25"/>
                    <a:pt x="29" y="41"/>
                    <a:pt x="46" y="54"/>
                  </a:cubicBezTo>
                  <a:cubicBezTo>
                    <a:pt x="46" y="54"/>
                    <a:pt x="46" y="54"/>
                    <a:pt x="46" y="54"/>
                  </a:cubicBezTo>
                  <a:cubicBezTo>
                    <a:pt x="54" y="44"/>
                    <a:pt x="54" y="44"/>
                    <a:pt x="54" y="44"/>
                  </a:cubicBezTo>
                  <a:cubicBezTo>
                    <a:pt x="37" y="31"/>
                    <a:pt x="23" y="16"/>
                    <a:pt x="1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6" name="Freeform 90"/>
            <p:cNvSpPr>
              <a:spLocks/>
            </p:cNvSpPr>
            <p:nvPr/>
          </p:nvSpPr>
          <p:spPr bwMode="auto">
            <a:xfrm>
              <a:off x="2556434" y="4509477"/>
              <a:ext cx="339705" cy="153416"/>
            </a:xfrm>
            <a:custGeom>
              <a:avLst/>
              <a:gdLst>
                <a:gd name="T0" fmla="*/ 5 w 65"/>
                <a:gd name="T1" fmla="*/ 0 h 29"/>
                <a:gd name="T2" fmla="*/ 0 w 65"/>
                <a:gd name="T3" fmla="*/ 12 h 29"/>
                <a:gd name="T4" fmla="*/ 63 w 65"/>
                <a:gd name="T5" fmla="*/ 29 h 29"/>
                <a:gd name="T6" fmla="*/ 65 w 65"/>
                <a:gd name="T7" fmla="*/ 16 h 29"/>
                <a:gd name="T8" fmla="*/ 5 w 65"/>
                <a:gd name="T9" fmla="*/ 0 h 29"/>
              </a:gdLst>
              <a:ahLst/>
              <a:cxnLst>
                <a:cxn ang="0">
                  <a:pos x="T0" y="T1"/>
                </a:cxn>
                <a:cxn ang="0">
                  <a:pos x="T2" y="T3"/>
                </a:cxn>
                <a:cxn ang="0">
                  <a:pos x="T4" y="T5"/>
                </a:cxn>
                <a:cxn ang="0">
                  <a:pos x="T6" y="T7"/>
                </a:cxn>
                <a:cxn ang="0">
                  <a:pos x="T8" y="T9"/>
                </a:cxn>
              </a:cxnLst>
              <a:rect l="0" t="0" r="r" b="b"/>
              <a:pathLst>
                <a:path w="65" h="29">
                  <a:moveTo>
                    <a:pt x="5" y="0"/>
                  </a:moveTo>
                  <a:cubicBezTo>
                    <a:pt x="0" y="12"/>
                    <a:pt x="0" y="12"/>
                    <a:pt x="0" y="12"/>
                  </a:cubicBezTo>
                  <a:cubicBezTo>
                    <a:pt x="20" y="21"/>
                    <a:pt x="41" y="26"/>
                    <a:pt x="63" y="29"/>
                  </a:cubicBezTo>
                  <a:cubicBezTo>
                    <a:pt x="65" y="16"/>
                    <a:pt x="65" y="16"/>
                    <a:pt x="65" y="16"/>
                  </a:cubicBezTo>
                  <a:cubicBezTo>
                    <a:pt x="44" y="14"/>
                    <a:pt x="24" y="8"/>
                    <a:pt x="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7" name="Freeform 91"/>
            <p:cNvSpPr>
              <a:spLocks/>
            </p:cNvSpPr>
            <p:nvPr/>
          </p:nvSpPr>
          <p:spPr bwMode="auto">
            <a:xfrm>
              <a:off x="1763785" y="3526885"/>
              <a:ext cx="149762" cy="343359"/>
            </a:xfrm>
            <a:custGeom>
              <a:avLst/>
              <a:gdLst>
                <a:gd name="T0" fmla="*/ 13 w 29"/>
                <a:gd name="T1" fmla="*/ 0 h 65"/>
                <a:gd name="T2" fmla="*/ 0 w 29"/>
                <a:gd name="T3" fmla="*/ 2 h 65"/>
                <a:gd name="T4" fmla="*/ 17 w 29"/>
                <a:gd name="T5" fmla="*/ 65 h 65"/>
                <a:gd name="T6" fmla="*/ 29 w 29"/>
                <a:gd name="T7" fmla="*/ 60 h 65"/>
                <a:gd name="T8" fmla="*/ 13 w 29"/>
                <a:gd name="T9" fmla="*/ 0 h 65"/>
              </a:gdLst>
              <a:ahLst/>
              <a:cxnLst>
                <a:cxn ang="0">
                  <a:pos x="T0" y="T1"/>
                </a:cxn>
                <a:cxn ang="0">
                  <a:pos x="T2" y="T3"/>
                </a:cxn>
                <a:cxn ang="0">
                  <a:pos x="T4" y="T5"/>
                </a:cxn>
                <a:cxn ang="0">
                  <a:pos x="T6" y="T7"/>
                </a:cxn>
                <a:cxn ang="0">
                  <a:pos x="T8" y="T9"/>
                </a:cxn>
              </a:cxnLst>
              <a:rect l="0" t="0" r="r" b="b"/>
              <a:pathLst>
                <a:path w="29" h="65">
                  <a:moveTo>
                    <a:pt x="13" y="0"/>
                  </a:moveTo>
                  <a:cubicBezTo>
                    <a:pt x="0" y="2"/>
                    <a:pt x="0" y="2"/>
                    <a:pt x="0" y="2"/>
                  </a:cubicBezTo>
                  <a:cubicBezTo>
                    <a:pt x="3" y="24"/>
                    <a:pt x="8" y="45"/>
                    <a:pt x="17" y="65"/>
                  </a:cubicBezTo>
                  <a:cubicBezTo>
                    <a:pt x="29" y="60"/>
                    <a:pt x="29" y="60"/>
                    <a:pt x="29" y="60"/>
                  </a:cubicBezTo>
                  <a:cubicBezTo>
                    <a:pt x="21" y="41"/>
                    <a:pt x="15" y="21"/>
                    <a:pt x="13"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8" name="Freeform 92"/>
            <p:cNvSpPr>
              <a:spLocks/>
            </p:cNvSpPr>
            <p:nvPr/>
          </p:nvSpPr>
          <p:spPr bwMode="auto">
            <a:xfrm>
              <a:off x="3217582" y="4509477"/>
              <a:ext cx="336053" cy="153416"/>
            </a:xfrm>
            <a:custGeom>
              <a:avLst/>
              <a:gdLst>
                <a:gd name="T0" fmla="*/ 59 w 64"/>
                <a:gd name="T1" fmla="*/ 0 h 29"/>
                <a:gd name="T2" fmla="*/ 0 w 64"/>
                <a:gd name="T3" fmla="*/ 16 h 29"/>
                <a:gd name="T4" fmla="*/ 2 w 64"/>
                <a:gd name="T5" fmla="*/ 29 h 29"/>
                <a:gd name="T6" fmla="*/ 64 w 64"/>
                <a:gd name="T7" fmla="*/ 13 h 29"/>
                <a:gd name="T8" fmla="*/ 59 w 64"/>
                <a:gd name="T9" fmla="*/ 0 h 29"/>
              </a:gdLst>
              <a:ahLst/>
              <a:cxnLst>
                <a:cxn ang="0">
                  <a:pos x="T0" y="T1"/>
                </a:cxn>
                <a:cxn ang="0">
                  <a:pos x="T2" y="T3"/>
                </a:cxn>
                <a:cxn ang="0">
                  <a:pos x="T4" y="T5"/>
                </a:cxn>
                <a:cxn ang="0">
                  <a:pos x="T6" y="T7"/>
                </a:cxn>
                <a:cxn ang="0">
                  <a:pos x="T8" y="T9"/>
                </a:cxn>
              </a:cxnLst>
              <a:rect l="0" t="0" r="r" b="b"/>
              <a:pathLst>
                <a:path w="64" h="29">
                  <a:moveTo>
                    <a:pt x="59" y="0"/>
                  </a:moveTo>
                  <a:cubicBezTo>
                    <a:pt x="40" y="8"/>
                    <a:pt x="20" y="14"/>
                    <a:pt x="0" y="16"/>
                  </a:cubicBezTo>
                  <a:cubicBezTo>
                    <a:pt x="2" y="29"/>
                    <a:pt x="2" y="29"/>
                    <a:pt x="2" y="29"/>
                  </a:cubicBezTo>
                  <a:cubicBezTo>
                    <a:pt x="23" y="26"/>
                    <a:pt x="44" y="21"/>
                    <a:pt x="64" y="13"/>
                  </a:cubicBezTo>
                  <a:cubicBezTo>
                    <a:pt x="59" y="0"/>
                    <a:pt x="59" y="0"/>
                    <a:pt x="59"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9" name="Freeform 93"/>
            <p:cNvSpPr>
              <a:spLocks/>
            </p:cNvSpPr>
            <p:nvPr/>
          </p:nvSpPr>
          <p:spPr bwMode="auto">
            <a:xfrm>
              <a:off x="1763785" y="2869389"/>
              <a:ext cx="149762" cy="336053"/>
            </a:xfrm>
            <a:custGeom>
              <a:avLst/>
              <a:gdLst>
                <a:gd name="T0" fmla="*/ 17 w 29"/>
                <a:gd name="T1" fmla="*/ 0 h 64"/>
                <a:gd name="T2" fmla="*/ 0 w 29"/>
                <a:gd name="T3" fmla="*/ 62 h 64"/>
                <a:gd name="T4" fmla="*/ 13 w 29"/>
                <a:gd name="T5" fmla="*/ 64 h 64"/>
                <a:gd name="T6" fmla="*/ 29 w 29"/>
                <a:gd name="T7" fmla="*/ 5 h 64"/>
                <a:gd name="T8" fmla="*/ 17 w 29"/>
                <a:gd name="T9" fmla="*/ 0 h 64"/>
              </a:gdLst>
              <a:ahLst/>
              <a:cxnLst>
                <a:cxn ang="0">
                  <a:pos x="T0" y="T1"/>
                </a:cxn>
                <a:cxn ang="0">
                  <a:pos x="T2" y="T3"/>
                </a:cxn>
                <a:cxn ang="0">
                  <a:pos x="T4" y="T5"/>
                </a:cxn>
                <a:cxn ang="0">
                  <a:pos x="T6" y="T7"/>
                </a:cxn>
                <a:cxn ang="0">
                  <a:pos x="T8" y="T9"/>
                </a:cxn>
              </a:cxnLst>
              <a:rect l="0" t="0" r="r" b="b"/>
              <a:pathLst>
                <a:path w="29" h="64">
                  <a:moveTo>
                    <a:pt x="17" y="0"/>
                  </a:moveTo>
                  <a:cubicBezTo>
                    <a:pt x="8" y="20"/>
                    <a:pt x="3" y="41"/>
                    <a:pt x="0" y="62"/>
                  </a:cubicBezTo>
                  <a:cubicBezTo>
                    <a:pt x="13" y="64"/>
                    <a:pt x="13" y="64"/>
                    <a:pt x="13" y="64"/>
                  </a:cubicBezTo>
                  <a:cubicBezTo>
                    <a:pt x="15" y="44"/>
                    <a:pt x="21" y="24"/>
                    <a:pt x="29" y="5"/>
                  </a:cubicBezTo>
                  <a:cubicBezTo>
                    <a:pt x="17" y="0"/>
                    <a:pt x="17" y="0"/>
                    <a:pt x="17"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0" name="Freeform 94"/>
            <p:cNvSpPr>
              <a:spLocks/>
            </p:cNvSpPr>
            <p:nvPr/>
          </p:nvSpPr>
          <p:spPr bwMode="auto">
            <a:xfrm>
              <a:off x="3812982" y="4122285"/>
              <a:ext cx="284915" cy="284915"/>
            </a:xfrm>
            <a:custGeom>
              <a:avLst/>
              <a:gdLst>
                <a:gd name="T0" fmla="*/ 44 w 54"/>
                <a:gd name="T1" fmla="*/ 0 h 54"/>
                <a:gd name="T2" fmla="*/ 43 w 54"/>
                <a:gd name="T3" fmla="*/ 0 h 54"/>
                <a:gd name="T4" fmla="*/ 0 w 54"/>
                <a:gd name="T5" fmla="*/ 44 h 54"/>
                <a:gd name="T6" fmla="*/ 8 w 54"/>
                <a:gd name="T7" fmla="*/ 54 h 54"/>
                <a:gd name="T8" fmla="*/ 54 w 54"/>
                <a:gd name="T9" fmla="*/ 8 h 54"/>
                <a:gd name="T10" fmla="*/ 54 w 54"/>
                <a:gd name="T11" fmla="*/ 8 h 54"/>
                <a:gd name="T12" fmla="*/ 44 w 54"/>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54" h="54">
                  <a:moveTo>
                    <a:pt x="44" y="0"/>
                  </a:moveTo>
                  <a:cubicBezTo>
                    <a:pt x="43" y="0"/>
                    <a:pt x="43" y="0"/>
                    <a:pt x="43" y="0"/>
                  </a:cubicBezTo>
                  <a:cubicBezTo>
                    <a:pt x="31" y="17"/>
                    <a:pt x="16" y="31"/>
                    <a:pt x="0" y="44"/>
                  </a:cubicBezTo>
                  <a:cubicBezTo>
                    <a:pt x="8" y="54"/>
                    <a:pt x="8" y="54"/>
                    <a:pt x="8" y="54"/>
                  </a:cubicBezTo>
                  <a:cubicBezTo>
                    <a:pt x="25" y="41"/>
                    <a:pt x="40" y="25"/>
                    <a:pt x="54" y="8"/>
                  </a:cubicBezTo>
                  <a:cubicBezTo>
                    <a:pt x="54" y="8"/>
                    <a:pt x="54" y="8"/>
                    <a:pt x="54" y="8"/>
                  </a:cubicBezTo>
                  <a:cubicBezTo>
                    <a:pt x="44" y="0"/>
                    <a:pt x="44" y="0"/>
                    <a:pt x="4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1" name="Freeform 95"/>
            <p:cNvSpPr>
              <a:spLocks/>
            </p:cNvSpPr>
            <p:nvPr/>
          </p:nvSpPr>
          <p:spPr bwMode="auto">
            <a:xfrm>
              <a:off x="2019478" y="2328781"/>
              <a:ext cx="284915" cy="284915"/>
            </a:xfrm>
            <a:custGeom>
              <a:avLst/>
              <a:gdLst>
                <a:gd name="T0" fmla="*/ 46 w 54"/>
                <a:gd name="T1" fmla="*/ 0 h 54"/>
                <a:gd name="T2" fmla="*/ 0 w 54"/>
                <a:gd name="T3" fmla="*/ 46 h 54"/>
                <a:gd name="T4" fmla="*/ 0 w 54"/>
                <a:gd name="T5" fmla="*/ 46 h 54"/>
                <a:gd name="T6" fmla="*/ 11 w 54"/>
                <a:gd name="T7" fmla="*/ 54 h 54"/>
                <a:gd name="T8" fmla="*/ 54 w 54"/>
                <a:gd name="T9" fmla="*/ 11 h 54"/>
                <a:gd name="T10" fmla="*/ 46 w 54"/>
                <a:gd name="T11" fmla="*/ 0 h 54"/>
              </a:gdLst>
              <a:ahLst/>
              <a:cxnLst>
                <a:cxn ang="0">
                  <a:pos x="T0" y="T1"/>
                </a:cxn>
                <a:cxn ang="0">
                  <a:pos x="T2" y="T3"/>
                </a:cxn>
                <a:cxn ang="0">
                  <a:pos x="T4" y="T5"/>
                </a:cxn>
                <a:cxn ang="0">
                  <a:pos x="T6" y="T7"/>
                </a:cxn>
                <a:cxn ang="0">
                  <a:pos x="T8" y="T9"/>
                </a:cxn>
                <a:cxn ang="0">
                  <a:pos x="T10" y="T11"/>
                </a:cxn>
              </a:cxnLst>
              <a:rect l="0" t="0" r="r" b="b"/>
              <a:pathLst>
                <a:path w="54" h="54">
                  <a:moveTo>
                    <a:pt x="46" y="0"/>
                  </a:moveTo>
                  <a:cubicBezTo>
                    <a:pt x="29" y="14"/>
                    <a:pt x="13" y="29"/>
                    <a:pt x="0" y="46"/>
                  </a:cubicBezTo>
                  <a:cubicBezTo>
                    <a:pt x="0" y="46"/>
                    <a:pt x="0" y="46"/>
                    <a:pt x="0" y="46"/>
                  </a:cubicBezTo>
                  <a:cubicBezTo>
                    <a:pt x="11" y="54"/>
                    <a:pt x="11" y="54"/>
                    <a:pt x="11" y="54"/>
                  </a:cubicBezTo>
                  <a:cubicBezTo>
                    <a:pt x="23" y="38"/>
                    <a:pt x="38" y="23"/>
                    <a:pt x="54" y="11"/>
                  </a:cubicBezTo>
                  <a:cubicBezTo>
                    <a:pt x="46" y="0"/>
                    <a:pt x="46" y="0"/>
                    <a:pt x="46"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2" name="Freeform 96"/>
            <p:cNvSpPr>
              <a:spLocks/>
            </p:cNvSpPr>
            <p:nvPr/>
          </p:nvSpPr>
          <p:spPr bwMode="auto">
            <a:xfrm>
              <a:off x="4200174" y="3526885"/>
              <a:ext cx="153416" cy="343359"/>
            </a:xfrm>
            <a:custGeom>
              <a:avLst/>
              <a:gdLst>
                <a:gd name="T0" fmla="*/ 16 w 29"/>
                <a:gd name="T1" fmla="*/ 0 h 65"/>
                <a:gd name="T2" fmla="*/ 0 w 29"/>
                <a:gd name="T3" fmla="*/ 60 h 65"/>
                <a:gd name="T4" fmla="*/ 12 w 29"/>
                <a:gd name="T5" fmla="*/ 65 h 65"/>
                <a:gd name="T6" fmla="*/ 29 w 29"/>
                <a:gd name="T7" fmla="*/ 2 h 65"/>
                <a:gd name="T8" fmla="*/ 16 w 29"/>
                <a:gd name="T9" fmla="*/ 0 h 65"/>
              </a:gdLst>
              <a:ahLst/>
              <a:cxnLst>
                <a:cxn ang="0">
                  <a:pos x="T0" y="T1"/>
                </a:cxn>
                <a:cxn ang="0">
                  <a:pos x="T2" y="T3"/>
                </a:cxn>
                <a:cxn ang="0">
                  <a:pos x="T4" y="T5"/>
                </a:cxn>
                <a:cxn ang="0">
                  <a:pos x="T6" y="T7"/>
                </a:cxn>
                <a:cxn ang="0">
                  <a:pos x="T8" y="T9"/>
                </a:cxn>
              </a:cxnLst>
              <a:rect l="0" t="0" r="r" b="b"/>
              <a:pathLst>
                <a:path w="29" h="65">
                  <a:moveTo>
                    <a:pt x="16" y="0"/>
                  </a:moveTo>
                  <a:cubicBezTo>
                    <a:pt x="13" y="21"/>
                    <a:pt x="8" y="41"/>
                    <a:pt x="0" y="60"/>
                  </a:cubicBezTo>
                  <a:cubicBezTo>
                    <a:pt x="12" y="65"/>
                    <a:pt x="12" y="65"/>
                    <a:pt x="12" y="65"/>
                  </a:cubicBezTo>
                  <a:cubicBezTo>
                    <a:pt x="21" y="45"/>
                    <a:pt x="26" y="23"/>
                    <a:pt x="29" y="2"/>
                  </a:cubicBezTo>
                  <a:cubicBezTo>
                    <a:pt x="16" y="0"/>
                    <a:pt x="16" y="0"/>
                    <a:pt x="16"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3" name="Freeform 97"/>
            <p:cNvSpPr>
              <a:spLocks/>
            </p:cNvSpPr>
            <p:nvPr/>
          </p:nvSpPr>
          <p:spPr bwMode="auto">
            <a:xfrm>
              <a:off x="2556434" y="2069437"/>
              <a:ext cx="336053" cy="153416"/>
            </a:xfrm>
            <a:custGeom>
              <a:avLst/>
              <a:gdLst>
                <a:gd name="T0" fmla="*/ 63 w 64"/>
                <a:gd name="T1" fmla="*/ 0 h 29"/>
                <a:gd name="T2" fmla="*/ 0 w 64"/>
                <a:gd name="T3" fmla="*/ 17 h 29"/>
                <a:gd name="T4" fmla="*/ 5 w 64"/>
                <a:gd name="T5" fmla="*/ 29 h 29"/>
                <a:gd name="T6" fmla="*/ 64 w 64"/>
                <a:gd name="T7" fmla="*/ 13 h 29"/>
                <a:gd name="T8" fmla="*/ 63 w 64"/>
                <a:gd name="T9" fmla="*/ 0 h 29"/>
              </a:gdLst>
              <a:ahLst/>
              <a:cxnLst>
                <a:cxn ang="0">
                  <a:pos x="T0" y="T1"/>
                </a:cxn>
                <a:cxn ang="0">
                  <a:pos x="T2" y="T3"/>
                </a:cxn>
                <a:cxn ang="0">
                  <a:pos x="T4" y="T5"/>
                </a:cxn>
                <a:cxn ang="0">
                  <a:pos x="T6" y="T7"/>
                </a:cxn>
                <a:cxn ang="0">
                  <a:pos x="T8" y="T9"/>
                </a:cxn>
              </a:cxnLst>
              <a:rect l="0" t="0" r="r" b="b"/>
              <a:pathLst>
                <a:path w="64" h="29">
                  <a:moveTo>
                    <a:pt x="63" y="0"/>
                  </a:moveTo>
                  <a:cubicBezTo>
                    <a:pt x="41" y="3"/>
                    <a:pt x="20" y="9"/>
                    <a:pt x="0" y="17"/>
                  </a:cubicBezTo>
                  <a:cubicBezTo>
                    <a:pt x="5" y="29"/>
                    <a:pt x="5" y="29"/>
                    <a:pt x="5" y="29"/>
                  </a:cubicBezTo>
                  <a:cubicBezTo>
                    <a:pt x="24" y="21"/>
                    <a:pt x="44" y="16"/>
                    <a:pt x="64" y="13"/>
                  </a:cubicBezTo>
                  <a:cubicBezTo>
                    <a:pt x="63" y="0"/>
                    <a:pt x="63" y="0"/>
                    <a:pt x="63"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4" name="Freeform 98"/>
            <p:cNvSpPr>
              <a:spLocks/>
            </p:cNvSpPr>
            <p:nvPr/>
          </p:nvSpPr>
          <p:spPr bwMode="auto">
            <a:xfrm>
              <a:off x="4200174" y="2865737"/>
              <a:ext cx="153416" cy="339707"/>
            </a:xfrm>
            <a:custGeom>
              <a:avLst/>
              <a:gdLst>
                <a:gd name="T0" fmla="*/ 12 w 29"/>
                <a:gd name="T1" fmla="*/ 0 h 65"/>
                <a:gd name="T2" fmla="*/ 0 w 29"/>
                <a:gd name="T3" fmla="*/ 5 h 65"/>
                <a:gd name="T4" fmla="*/ 16 w 29"/>
                <a:gd name="T5" fmla="*/ 65 h 65"/>
                <a:gd name="T6" fmla="*/ 29 w 29"/>
                <a:gd name="T7" fmla="*/ 63 h 65"/>
                <a:gd name="T8" fmla="*/ 12 w 29"/>
                <a:gd name="T9" fmla="*/ 0 h 65"/>
              </a:gdLst>
              <a:ahLst/>
              <a:cxnLst>
                <a:cxn ang="0">
                  <a:pos x="T0" y="T1"/>
                </a:cxn>
                <a:cxn ang="0">
                  <a:pos x="T2" y="T3"/>
                </a:cxn>
                <a:cxn ang="0">
                  <a:pos x="T4" y="T5"/>
                </a:cxn>
                <a:cxn ang="0">
                  <a:pos x="T6" y="T7"/>
                </a:cxn>
                <a:cxn ang="0">
                  <a:pos x="T8" y="T9"/>
                </a:cxn>
              </a:cxnLst>
              <a:rect l="0" t="0" r="r" b="b"/>
              <a:pathLst>
                <a:path w="29" h="65">
                  <a:moveTo>
                    <a:pt x="12" y="0"/>
                  </a:moveTo>
                  <a:cubicBezTo>
                    <a:pt x="0" y="5"/>
                    <a:pt x="0" y="5"/>
                    <a:pt x="0" y="5"/>
                  </a:cubicBezTo>
                  <a:cubicBezTo>
                    <a:pt x="8" y="24"/>
                    <a:pt x="13" y="44"/>
                    <a:pt x="16" y="65"/>
                  </a:cubicBezTo>
                  <a:cubicBezTo>
                    <a:pt x="29" y="63"/>
                    <a:pt x="29" y="63"/>
                    <a:pt x="29" y="63"/>
                  </a:cubicBezTo>
                  <a:cubicBezTo>
                    <a:pt x="26" y="41"/>
                    <a:pt x="20" y="20"/>
                    <a:pt x="12"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5" name="Freeform 99"/>
            <p:cNvSpPr>
              <a:spLocks/>
            </p:cNvSpPr>
            <p:nvPr/>
          </p:nvSpPr>
          <p:spPr bwMode="auto">
            <a:xfrm>
              <a:off x="3217582" y="2069437"/>
              <a:ext cx="336053" cy="153416"/>
            </a:xfrm>
            <a:custGeom>
              <a:avLst/>
              <a:gdLst>
                <a:gd name="T0" fmla="*/ 2 w 64"/>
                <a:gd name="T1" fmla="*/ 0 h 29"/>
                <a:gd name="T2" fmla="*/ 0 w 64"/>
                <a:gd name="T3" fmla="*/ 13 h 29"/>
                <a:gd name="T4" fmla="*/ 59 w 64"/>
                <a:gd name="T5" fmla="*/ 29 h 29"/>
                <a:gd name="T6" fmla="*/ 64 w 64"/>
                <a:gd name="T7" fmla="*/ 17 h 29"/>
                <a:gd name="T8" fmla="*/ 2 w 64"/>
                <a:gd name="T9" fmla="*/ 0 h 29"/>
              </a:gdLst>
              <a:ahLst/>
              <a:cxnLst>
                <a:cxn ang="0">
                  <a:pos x="T0" y="T1"/>
                </a:cxn>
                <a:cxn ang="0">
                  <a:pos x="T2" y="T3"/>
                </a:cxn>
                <a:cxn ang="0">
                  <a:pos x="T4" y="T5"/>
                </a:cxn>
                <a:cxn ang="0">
                  <a:pos x="T6" y="T7"/>
                </a:cxn>
                <a:cxn ang="0">
                  <a:pos x="T8" y="T9"/>
                </a:cxn>
              </a:cxnLst>
              <a:rect l="0" t="0" r="r" b="b"/>
              <a:pathLst>
                <a:path w="64" h="29">
                  <a:moveTo>
                    <a:pt x="2" y="0"/>
                  </a:moveTo>
                  <a:cubicBezTo>
                    <a:pt x="0" y="13"/>
                    <a:pt x="0" y="13"/>
                    <a:pt x="0" y="13"/>
                  </a:cubicBezTo>
                  <a:cubicBezTo>
                    <a:pt x="20" y="16"/>
                    <a:pt x="40" y="21"/>
                    <a:pt x="59" y="29"/>
                  </a:cubicBezTo>
                  <a:cubicBezTo>
                    <a:pt x="64" y="17"/>
                    <a:pt x="64" y="17"/>
                    <a:pt x="64" y="17"/>
                  </a:cubicBezTo>
                  <a:cubicBezTo>
                    <a:pt x="44" y="9"/>
                    <a:pt x="23" y="3"/>
                    <a:pt x="2"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6" name="Freeform 100"/>
            <p:cNvSpPr>
              <a:spLocks/>
            </p:cNvSpPr>
            <p:nvPr/>
          </p:nvSpPr>
          <p:spPr bwMode="auto">
            <a:xfrm>
              <a:off x="3812982" y="2328781"/>
              <a:ext cx="284915" cy="284915"/>
            </a:xfrm>
            <a:custGeom>
              <a:avLst/>
              <a:gdLst>
                <a:gd name="T0" fmla="*/ 8 w 54"/>
                <a:gd name="T1" fmla="*/ 0 h 54"/>
                <a:gd name="T2" fmla="*/ 0 w 54"/>
                <a:gd name="T3" fmla="*/ 11 h 54"/>
                <a:gd name="T4" fmla="*/ 0 w 54"/>
                <a:gd name="T5" fmla="*/ 11 h 54"/>
                <a:gd name="T6" fmla="*/ 0 w 54"/>
                <a:gd name="T7" fmla="*/ 11 h 54"/>
                <a:gd name="T8" fmla="*/ 1 w 54"/>
                <a:gd name="T9" fmla="*/ 11 h 54"/>
                <a:gd name="T10" fmla="*/ 27 w 54"/>
                <a:gd name="T11" fmla="*/ 36 h 54"/>
                <a:gd name="T12" fmla="*/ 28 w 54"/>
                <a:gd name="T13" fmla="*/ 36 h 54"/>
                <a:gd name="T14" fmla="*/ 29 w 54"/>
                <a:gd name="T15" fmla="*/ 37 h 54"/>
                <a:gd name="T16" fmla="*/ 43 w 54"/>
                <a:gd name="T17" fmla="*/ 54 h 54"/>
                <a:gd name="T18" fmla="*/ 54 w 54"/>
                <a:gd name="T19" fmla="*/ 46 h 54"/>
                <a:gd name="T20" fmla="*/ 38 w 54"/>
                <a:gd name="T21" fmla="*/ 28 h 54"/>
                <a:gd name="T22" fmla="*/ 37 w 54"/>
                <a:gd name="T23" fmla="*/ 27 h 54"/>
                <a:gd name="T24" fmla="*/ 9 w 54"/>
                <a:gd name="T25" fmla="*/ 1 h 54"/>
                <a:gd name="T26" fmla="*/ 8 w 54"/>
                <a:gd name="T27" fmla="*/ 1 h 54"/>
                <a:gd name="T28" fmla="*/ 8 w 54"/>
                <a:gd name="T29"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4" h="54">
                  <a:moveTo>
                    <a:pt x="8" y="0"/>
                  </a:moveTo>
                  <a:cubicBezTo>
                    <a:pt x="0" y="11"/>
                    <a:pt x="0" y="11"/>
                    <a:pt x="0" y="11"/>
                  </a:cubicBezTo>
                  <a:cubicBezTo>
                    <a:pt x="0" y="11"/>
                    <a:pt x="0" y="11"/>
                    <a:pt x="0" y="11"/>
                  </a:cubicBezTo>
                  <a:cubicBezTo>
                    <a:pt x="0" y="11"/>
                    <a:pt x="0" y="11"/>
                    <a:pt x="0" y="11"/>
                  </a:cubicBezTo>
                  <a:cubicBezTo>
                    <a:pt x="1" y="11"/>
                    <a:pt x="1" y="11"/>
                    <a:pt x="1" y="11"/>
                  </a:cubicBezTo>
                  <a:cubicBezTo>
                    <a:pt x="10" y="19"/>
                    <a:pt x="19" y="27"/>
                    <a:pt x="27" y="36"/>
                  </a:cubicBezTo>
                  <a:cubicBezTo>
                    <a:pt x="28" y="36"/>
                    <a:pt x="28" y="36"/>
                    <a:pt x="28" y="36"/>
                  </a:cubicBezTo>
                  <a:cubicBezTo>
                    <a:pt x="28" y="36"/>
                    <a:pt x="28" y="37"/>
                    <a:pt x="29" y="37"/>
                  </a:cubicBezTo>
                  <a:cubicBezTo>
                    <a:pt x="34" y="42"/>
                    <a:pt x="39" y="48"/>
                    <a:pt x="43" y="54"/>
                  </a:cubicBezTo>
                  <a:cubicBezTo>
                    <a:pt x="54" y="46"/>
                    <a:pt x="54" y="46"/>
                    <a:pt x="54" y="46"/>
                  </a:cubicBezTo>
                  <a:cubicBezTo>
                    <a:pt x="49" y="40"/>
                    <a:pt x="44" y="34"/>
                    <a:pt x="38" y="28"/>
                  </a:cubicBezTo>
                  <a:cubicBezTo>
                    <a:pt x="38" y="28"/>
                    <a:pt x="37" y="27"/>
                    <a:pt x="37" y="27"/>
                  </a:cubicBezTo>
                  <a:cubicBezTo>
                    <a:pt x="28" y="18"/>
                    <a:pt x="19" y="9"/>
                    <a:pt x="9" y="1"/>
                  </a:cubicBezTo>
                  <a:cubicBezTo>
                    <a:pt x="8" y="1"/>
                    <a:pt x="8" y="1"/>
                    <a:pt x="8" y="1"/>
                  </a:cubicBezTo>
                  <a:cubicBezTo>
                    <a:pt x="8" y="0"/>
                    <a:pt x="8" y="0"/>
                    <a:pt x="8"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7" name="Freeform 149"/>
            <p:cNvSpPr>
              <a:spLocks/>
            </p:cNvSpPr>
            <p:nvPr/>
          </p:nvSpPr>
          <p:spPr bwMode="auto">
            <a:xfrm>
              <a:off x="854250" y="1824701"/>
              <a:ext cx="745162" cy="2107641"/>
            </a:xfrm>
            <a:custGeom>
              <a:avLst/>
              <a:gdLst>
                <a:gd name="T0" fmla="*/ 126 w 142"/>
                <a:gd name="T1" fmla="*/ 0 h 401"/>
                <a:gd name="T2" fmla="*/ 18 w 142"/>
                <a:gd name="T3" fmla="*/ 190 h 401"/>
                <a:gd name="T4" fmla="*/ 19 w 142"/>
                <a:gd name="T5" fmla="*/ 401 h 401"/>
                <a:gd name="T6" fmla="*/ 40 w 142"/>
                <a:gd name="T7" fmla="*/ 395 h 401"/>
                <a:gd name="T8" fmla="*/ 142 w 142"/>
                <a:gd name="T9" fmla="*/ 16 h 401"/>
                <a:gd name="T10" fmla="*/ 126 w 142"/>
                <a:gd name="T11" fmla="*/ 0 h 401"/>
              </a:gdLst>
              <a:ahLst/>
              <a:cxnLst>
                <a:cxn ang="0">
                  <a:pos x="T0" y="T1"/>
                </a:cxn>
                <a:cxn ang="0">
                  <a:pos x="T2" y="T3"/>
                </a:cxn>
                <a:cxn ang="0">
                  <a:pos x="T4" y="T5"/>
                </a:cxn>
                <a:cxn ang="0">
                  <a:pos x="T6" y="T7"/>
                </a:cxn>
                <a:cxn ang="0">
                  <a:pos x="T8" y="T9"/>
                </a:cxn>
                <a:cxn ang="0">
                  <a:pos x="T10" y="T11"/>
                </a:cxn>
              </a:cxnLst>
              <a:rect l="0" t="0" r="r" b="b"/>
              <a:pathLst>
                <a:path w="142" h="401">
                  <a:moveTo>
                    <a:pt x="126" y="0"/>
                  </a:moveTo>
                  <a:cubicBezTo>
                    <a:pt x="74" y="53"/>
                    <a:pt x="36" y="118"/>
                    <a:pt x="18" y="190"/>
                  </a:cubicBezTo>
                  <a:cubicBezTo>
                    <a:pt x="0" y="259"/>
                    <a:pt x="1" y="332"/>
                    <a:pt x="19" y="401"/>
                  </a:cubicBezTo>
                  <a:cubicBezTo>
                    <a:pt x="40" y="395"/>
                    <a:pt x="40" y="395"/>
                    <a:pt x="40" y="395"/>
                  </a:cubicBezTo>
                  <a:cubicBezTo>
                    <a:pt x="4" y="260"/>
                    <a:pt x="43" y="115"/>
                    <a:pt x="142" y="16"/>
                  </a:cubicBezTo>
                  <a:cubicBezTo>
                    <a:pt x="126" y="0"/>
                    <a:pt x="126" y="0"/>
                    <a:pt x="126"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8" name="Freeform 150"/>
            <p:cNvSpPr>
              <a:spLocks/>
            </p:cNvSpPr>
            <p:nvPr/>
          </p:nvSpPr>
          <p:spPr bwMode="auto">
            <a:xfrm>
              <a:off x="2497990" y="4827266"/>
              <a:ext cx="2107638" cy="719594"/>
            </a:xfrm>
            <a:custGeom>
              <a:avLst/>
              <a:gdLst>
                <a:gd name="T0" fmla="*/ 385 w 401"/>
                <a:gd name="T1" fmla="*/ 0 h 137"/>
                <a:gd name="T2" fmla="*/ 385 w 401"/>
                <a:gd name="T3" fmla="*/ 0 h 137"/>
                <a:gd name="T4" fmla="*/ 106 w 401"/>
                <a:gd name="T5" fmla="*/ 115 h 137"/>
                <a:gd name="T6" fmla="*/ 5 w 401"/>
                <a:gd name="T7" fmla="*/ 102 h 137"/>
                <a:gd name="T8" fmla="*/ 0 w 401"/>
                <a:gd name="T9" fmla="*/ 123 h 137"/>
                <a:gd name="T10" fmla="*/ 107 w 401"/>
                <a:gd name="T11" fmla="*/ 137 h 137"/>
                <a:gd name="T12" fmla="*/ 211 w 401"/>
                <a:gd name="T13" fmla="*/ 124 h 137"/>
                <a:gd name="T14" fmla="*/ 400 w 401"/>
                <a:gd name="T15" fmla="*/ 16 h 137"/>
                <a:gd name="T16" fmla="*/ 401 w 401"/>
                <a:gd name="T17" fmla="*/ 15 h 137"/>
                <a:gd name="T18" fmla="*/ 385 w 401"/>
                <a:gd name="T19" fmla="*/ 0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1" h="137">
                  <a:moveTo>
                    <a:pt x="385" y="0"/>
                  </a:moveTo>
                  <a:cubicBezTo>
                    <a:pt x="385" y="0"/>
                    <a:pt x="385" y="0"/>
                    <a:pt x="385" y="0"/>
                  </a:cubicBezTo>
                  <a:cubicBezTo>
                    <a:pt x="310" y="75"/>
                    <a:pt x="209" y="115"/>
                    <a:pt x="106" y="115"/>
                  </a:cubicBezTo>
                  <a:cubicBezTo>
                    <a:pt x="72" y="115"/>
                    <a:pt x="38" y="111"/>
                    <a:pt x="5" y="102"/>
                  </a:cubicBezTo>
                  <a:cubicBezTo>
                    <a:pt x="0" y="123"/>
                    <a:pt x="0" y="123"/>
                    <a:pt x="0" y="123"/>
                  </a:cubicBezTo>
                  <a:cubicBezTo>
                    <a:pt x="35" y="132"/>
                    <a:pt x="71" y="137"/>
                    <a:pt x="107" y="137"/>
                  </a:cubicBezTo>
                  <a:cubicBezTo>
                    <a:pt x="142" y="137"/>
                    <a:pt x="177" y="133"/>
                    <a:pt x="211" y="124"/>
                  </a:cubicBezTo>
                  <a:cubicBezTo>
                    <a:pt x="282" y="105"/>
                    <a:pt x="348" y="68"/>
                    <a:pt x="400" y="16"/>
                  </a:cubicBezTo>
                  <a:cubicBezTo>
                    <a:pt x="401" y="15"/>
                    <a:pt x="401" y="15"/>
                    <a:pt x="401" y="15"/>
                  </a:cubicBezTo>
                  <a:cubicBezTo>
                    <a:pt x="385" y="0"/>
                    <a:pt x="385" y="0"/>
                    <a:pt x="38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9" name="Freeform 151"/>
            <p:cNvSpPr>
              <a:spLocks/>
            </p:cNvSpPr>
            <p:nvPr/>
          </p:nvSpPr>
          <p:spPr bwMode="auto">
            <a:xfrm>
              <a:off x="3590163" y="1262177"/>
              <a:ext cx="1574336" cy="1567033"/>
            </a:xfrm>
            <a:custGeom>
              <a:avLst/>
              <a:gdLst>
                <a:gd name="T0" fmla="*/ 5 w 299"/>
                <a:gd name="T1" fmla="*/ 0 h 298"/>
                <a:gd name="T2" fmla="*/ 0 w 299"/>
                <a:gd name="T3" fmla="*/ 21 h 298"/>
                <a:gd name="T4" fmla="*/ 177 w 299"/>
                <a:gd name="T5" fmla="*/ 122 h 298"/>
                <a:gd name="T6" fmla="*/ 278 w 299"/>
                <a:gd name="T7" fmla="*/ 298 h 298"/>
                <a:gd name="T8" fmla="*/ 299 w 299"/>
                <a:gd name="T9" fmla="*/ 292 h 298"/>
                <a:gd name="T10" fmla="*/ 192 w 299"/>
                <a:gd name="T11" fmla="*/ 107 h 298"/>
                <a:gd name="T12" fmla="*/ 5 w 299"/>
                <a:gd name="T13" fmla="*/ 0 h 298"/>
              </a:gdLst>
              <a:ahLst/>
              <a:cxnLst>
                <a:cxn ang="0">
                  <a:pos x="T0" y="T1"/>
                </a:cxn>
                <a:cxn ang="0">
                  <a:pos x="T2" y="T3"/>
                </a:cxn>
                <a:cxn ang="0">
                  <a:pos x="T4" y="T5"/>
                </a:cxn>
                <a:cxn ang="0">
                  <a:pos x="T6" y="T7"/>
                </a:cxn>
                <a:cxn ang="0">
                  <a:pos x="T8" y="T9"/>
                </a:cxn>
                <a:cxn ang="0">
                  <a:pos x="T10" y="T11"/>
                </a:cxn>
                <a:cxn ang="0">
                  <a:pos x="T12" y="T13"/>
                </a:cxn>
              </a:cxnLst>
              <a:rect l="0" t="0" r="r" b="b"/>
              <a:pathLst>
                <a:path w="299" h="298">
                  <a:moveTo>
                    <a:pt x="5" y="0"/>
                  </a:moveTo>
                  <a:cubicBezTo>
                    <a:pt x="0" y="21"/>
                    <a:pt x="0" y="21"/>
                    <a:pt x="0" y="21"/>
                  </a:cubicBezTo>
                  <a:cubicBezTo>
                    <a:pt x="66" y="38"/>
                    <a:pt x="128" y="73"/>
                    <a:pt x="177" y="122"/>
                  </a:cubicBezTo>
                  <a:cubicBezTo>
                    <a:pt x="225" y="171"/>
                    <a:pt x="260" y="232"/>
                    <a:pt x="278" y="298"/>
                  </a:cubicBezTo>
                  <a:cubicBezTo>
                    <a:pt x="299" y="292"/>
                    <a:pt x="299" y="292"/>
                    <a:pt x="299" y="292"/>
                  </a:cubicBezTo>
                  <a:cubicBezTo>
                    <a:pt x="280" y="222"/>
                    <a:pt x="243" y="158"/>
                    <a:pt x="192" y="107"/>
                  </a:cubicBezTo>
                  <a:cubicBezTo>
                    <a:pt x="140" y="55"/>
                    <a:pt x="76" y="18"/>
                    <a:pt x="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0" name="Freeform 152"/>
            <p:cNvSpPr>
              <a:spLocks/>
            </p:cNvSpPr>
            <p:nvPr/>
          </p:nvSpPr>
          <p:spPr bwMode="auto">
            <a:xfrm>
              <a:off x="4079632" y="1970811"/>
              <a:ext cx="131499" cy="146110"/>
            </a:xfrm>
            <a:custGeom>
              <a:avLst/>
              <a:gdLst>
                <a:gd name="T0" fmla="*/ 20 w 25"/>
                <a:gd name="T1" fmla="*/ 0 h 28"/>
                <a:gd name="T2" fmla="*/ 0 w 25"/>
                <a:gd name="T3" fmla="*/ 25 h 28"/>
                <a:gd name="T4" fmla="*/ 4 w 25"/>
                <a:gd name="T5" fmla="*/ 28 h 28"/>
                <a:gd name="T6" fmla="*/ 25 w 25"/>
                <a:gd name="T7" fmla="*/ 4 h 28"/>
                <a:gd name="T8" fmla="*/ 20 w 25"/>
                <a:gd name="T9" fmla="*/ 0 h 28"/>
              </a:gdLst>
              <a:ahLst/>
              <a:cxnLst>
                <a:cxn ang="0">
                  <a:pos x="T0" y="T1"/>
                </a:cxn>
                <a:cxn ang="0">
                  <a:pos x="T2" y="T3"/>
                </a:cxn>
                <a:cxn ang="0">
                  <a:pos x="T4" y="T5"/>
                </a:cxn>
                <a:cxn ang="0">
                  <a:pos x="T6" y="T7"/>
                </a:cxn>
                <a:cxn ang="0">
                  <a:pos x="T8" y="T9"/>
                </a:cxn>
              </a:cxnLst>
              <a:rect l="0" t="0" r="r" b="b"/>
              <a:pathLst>
                <a:path w="25" h="28">
                  <a:moveTo>
                    <a:pt x="20" y="0"/>
                  </a:moveTo>
                  <a:cubicBezTo>
                    <a:pt x="0" y="25"/>
                    <a:pt x="0" y="25"/>
                    <a:pt x="0" y="25"/>
                  </a:cubicBezTo>
                  <a:cubicBezTo>
                    <a:pt x="2" y="26"/>
                    <a:pt x="3" y="27"/>
                    <a:pt x="4" y="28"/>
                  </a:cubicBezTo>
                  <a:cubicBezTo>
                    <a:pt x="25" y="4"/>
                    <a:pt x="25" y="4"/>
                    <a:pt x="25" y="4"/>
                  </a:cubicBezTo>
                  <a:cubicBezTo>
                    <a:pt x="23" y="2"/>
                    <a:pt x="22" y="1"/>
                    <a:pt x="2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1" name="Freeform 153"/>
            <p:cNvSpPr>
              <a:spLocks/>
            </p:cNvSpPr>
            <p:nvPr/>
          </p:nvSpPr>
          <p:spPr bwMode="auto">
            <a:xfrm>
              <a:off x="3955438" y="1864883"/>
              <a:ext cx="113234" cy="157070"/>
            </a:xfrm>
            <a:custGeom>
              <a:avLst/>
              <a:gdLst>
                <a:gd name="T0" fmla="*/ 17 w 22"/>
                <a:gd name="T1" fmla="*/ 0 h 30"/>
                <a:gd name="T2" fmla="*/ 0 w 22"/>
                <a:gd name="T3" fmla="*/ 27 h 30"/>
                <a:gd name="T4" fmla="*/ 4 w 22"/>
                <a:gd name="T5" fmla="*/ 30 h 30"/>
                <a:gd name="T6" fmla="*/ 22 w 22"/>
                <a:gd name="T7" fmla="*/ 3 h 30"/>
                <a:gd name="T8" fmla="*/ 17 w 22"/>
                <a:gd name="T9" fmla="*/ 0 h 30"/>
              </a:gdLst>
              <a:ahLst/>
              <a:cxnLst>
                <a:cxn ang="0">
                  <a:pos x="T0" y="T1"/>
                </a:cxn>
                <a:cxn ang="0">
                  <a:pos x="T2" y="T3"/>
                </a:cxn>
                <a:cxn ang="0">
                  <a:pos x="T4" y="T5"/>
                </a:cxn>
                <a:cxn ang="0">
                  <a:pos x="T6" y="T7"/>
                </a:cxn>
                <a:cxn ang="0">
                  <a:pos x="T8" y="T9"/>
                </a:cxn>
              </a:cxnLst>
              <a:rect l="0" t="0" r="r" b="b"/>
              <a:pathLst>
                <a:path w="22" h="30">
                  <a:moveTo>
                    <a:pt x="17" y="0"/>
                  </a:moveTo>
                  <a:cubicBezTo>
                    <a:pt x="0" y="27"/>
                    <a:pt x="0" y="27"/>
                    <a:pt x="0" y="27"/>
                  </a:cubicBezTo>
                  <a:cubicBezTo>
                    <a:pt x="1" y="28"/>
                    <a:pt x="3" y="29"/>
                    <a:pt x="4" y="30"/>
                  </a:cubicBezTo>
                  <a:cubicBezTo>
                    <a:pt x="22" y="3"/>
                    <a:pt x="22" y="3"/>
                    <a:pt x="22" y="3"/>
                  </a:cubicBezTo>
                  <a:cubicBezTo>
                    <a:pt x="21" y="2"/>
                    <a:pt x="19" y="1"/>
                    <a:pt x="17"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2" name="Freeform 154"/>
            <p:cNvSpPr>
              <a:spLocks/>
            </p:cNvSpPr>
            <p:nvPr/>
          </p:nvSpPr>
          <p:spPr bwMode="auto">
            <a:xfrm>
              <a:off x="3816633" y="1777216"/>
              <a:ext cx="105929" cy="160721"/>
            </a:xfrm>
            <a:custGeom>
              <a:avLst/>
              <a:gdLst>
                <a:gd name="T0" fmla="*/ 15 w 20"/>
                <a:gd name="T1" fmla="*/ 0 h 31"/>
                <a:gd name="T2" fmla="*/ 0 w 20"/>
                <a:gd name="T3" fmla="*/ 29 h 31"/>
                <a:gd name="T4" fmla="*/ 4 w 20"/>
                <a:gd name="T5" fmla="*/ 31 h 31"/>
                <a:gd name="T6" fmla="*/ 20 w 20"/>
                <a:gd name="T7" fmla="*/ 3 h 31"/>
                <a:gd name="T8" fmla="*/ 15 w 20"/>
                <a:gd name="T9" fmla="*/ 0 h 31"/>
              </a:gdLst>
              <a:ahLst/>
              <a:cxnLst>
                <a:cxn ang="0">
                  <a:pos x="T0" y="T1"/>
                </a:cxn>
                <a:cxn ang="0">
                  <a:pos x="T2" y="T3"/>
                </a:cxn>
                <a:cxn ang="0">
                  <a:pos x="T4" y="T5"/>
                </a:cxn>
                <a:cxn ang="0">
                  <a:pos x="T6" y="T7"/>
                </a:cxn>
                <a:cxn ang="0">
                  <a:pos x="T8" y="T9"/>
                </a:cxn>
              </a:cxnLst>
              <a:rect l="0" t="0" r="r" b="b"/>
              <a:pathLst>
                <a:path w="20" h="31">
                  <a:moveTo>
                    <a:pt x="15" y="0"/>
                  </a:moveTo>
                  <a:cubicBezTo>
                    <a:pt x="0" y="29"/>
                    <a:pt x="0" y="29"/>
                    <a:pt x="0" y="29"/>
                  </a:cubicBezTo>
                  <a:cubicBezTo>
                    <a:pt x="1" y="29"/>
                    <a:pt x="3" y="30"/>
                    <a:pt x="4" y="31"/>
                  </a:cubicBezTo>
                  <a:cubicBezTo>
                    <a:pt x="20" y="3"/>
                    <a:pt x="20" y="3"/>
                    <a:pt x="20" y="3"/>
                  </a:cubicBezTo>
                  <a:cubicBezTo>
                    <a:pt x="18" y="2"/>
                    <a:pt x="16" y="1"/>
                    <a:pt x="1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3" name="Freeform 155"/>
            <p:cNvSpPr>
              <a:spLocks/>
            </p:cNvSpPr>
            <p:nvPr/>
          </p:nvSpPr>
          <p:spPr bwMode="auto">
            <a:xfrm>
              <a:off x="3670523" y="1700507"/>
              <a:ext cx="94972" cy="171681"/>
            </a:xfrm>
            <a:custGeom>
              <a:avLst/>
              <a:gdLst>
                <a:gd name="T0" fmla="*/ 12 w 18"/>
                <a:gd name="T1" fmla="*/ 0 h 32"/>
                <a:gd name="T2" fmla="*/ 0 w 18"/>
                <a:gd name="T3" fmla="*/ 30 h 32"/>
                <a:gd name="T4" fmla="*/ 5 w 18"/>
                <a:gd name="T5" fmla="*/ 32 h 32"/>
                <a:gd name="T6" fmla="*/ 18 w 18"/>
                <a:gd name="T7" fmla="*/ 2 h 32"/>
                <a:gd name="T8" fmla="*/ 12 w 18"/>
                <a:gd name="T9" fmla="*/ 0 h 32"/>
              </a:gdLst>
              <a:ahLst/>
              <a:cxnLst>
                <a:cxn ang="0">
                  <a:pos x="T0" y="T1"/>
                </a:cxn>
                <a:cxn ang="0">
                  <a:pos x="T2" y="T3"/>
                </a:cxn>
                <a:cxn ang="0">
                  <a:pos x="T4" y="T5"/>
                </a:cxn>
                <a:cxn ang="0">
                  <a:pos x="T6" y="T7"/>
                </a:cxn>
                <a:cxn ang="0">
                  <a:pos x="T8" y="T9"/>
                </a:cxn>
              </a:cxnLst>
              <a:rect l="0" t="0" r="r" b="b"/>
              <a:pathLst>
                <a:path w="18" h="32">
                  <a:moveTo>
                    <a:pt x="12" y="0"/>
                  </a:moveTo>
                  <a:cubicBezTo>
                    <a:pt x="0" y="30"/>
                    <a:pt x="0" y="30"/>
                    <a:pt x="0" y="30"/>
                  </a:cubicBezTo>
                  <a:cubicBezTo>
                    <a:pt x="2" y="30"/>
                    <a:pt x="4" y="31"/>
                    <a:pt x="5" y="32"/>
                  </a:cubicBezTo>
                  <a:cubicBezTo>
                    <a:pt x="18" y="2"/>
                    <a:pt x="18" y="2"/>
                    <a:pt x="18" y="2"/>
                  </a:cubicBezTo>
                  <a:cubicBezTo>
                    <a:pt x="16" y="2"/>
                    <a:pt x="14" y="1"/>
                    <a:pt x="12"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4" name="Freeform 156"/>
            <p:cNvSpPr>
              <a:spLocks/>
            </p:cNvSpPr>
            <p:nvPr/>
          </p:nvSpPr>
          <p:spPr bwMode="auto">
            <a:xfrm>
              <a:off x="3524413" y="1645717"/>
              <a:ext cx="73055" cy="168027"/>
            </a:xfrm>
            <a:custGeom>
              <a:avLst/>
              <a:gdLst>
                <a:gd name="T0" fmla="*/ 9 w 14"/>
                <a:gd name="T1" fmla="*/ 0 h 32"/>
                <a:gd name="T2" fmla="*/ 0 w 14"/>
                <a:gd name="T3" fmla="*/ 31 h 32"/>
                <a:gd name="T4" fmla="*/ 5 w 14"/>
                <a:gd name="T5" fmla="*/ 32 h 32"/>
                <a:gd name="T6" fmla="*/ 14 w 14"/>
                <a:gd name="T7" fmla="*/ 2 h 32"/>
                <a:gd name="T8" fmla="*/ 9 w 14"/>
                <a:gd name="T9" fmla="*/ 0 h 32"/>
              </a:gdLst>
              <a:ahLst/>
              <a:cxnLst>
                <a:cxn ang="0">
                  <a:pos x="T0" y="T1"/>
                </a:cxn>
                <a:cxn ang="0">
                  <a:pos x="T2" y="T3"/>
                </a:cxn>
                <a:cxn ang="0">
                  <a:pos x="T4" y="T5"/>
                </a:cxn>
                <a:cxn ang="0">
                  <a:pos x="T6" y="T7"/>
                </a:cxn>
                <a:cxn ang="0">
                  <a:pos x="T8" y="T9"/>
                </a:cxn>
              </a:cxnLst>
              <a:rect l="0" t="0" r="r" b="b"/>
              <a:pathLst>
                <a:path w="14" h="32">
                  <a:moveTo>
                    <a:pt x="9" y="0"/>
                  </a:moveTo>
                  <a:cubicBezTo>
                    <a:pt x="0" y="31"/>
                    <a:pt x="0" y="31"/>
                    <a:pt x="0" y="31"/>
                  </a:cubicBezTo>
                  <a:cubicBezTo>
                    <a:pt x="1" y="31"/>
                    <a:pt x="3" y="32"/>
                    <a:pt x="5" y="32"/>
                  </a:cubicBezTo>
                  <a:cubicBezTo>
                    <a:pt x="14" y="2"/>
                    <a:pt x="14" y="2"/>
                    <a:pt x="14" y="2"/>
                  </a:cubicBezTo>
                  <a:cubicBezTo>
                    <a:pt x="12" y="1"/>
                    <a:pt x="11" y="1"/>
                    <a:pt x="9"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5" name="Freeform 157"/>
            <p:cNvSpPr>
              <a:spLocks/>
            </p:cNvSpPr>
            <p:nvPr/>
          </p:nvSpPr>
          <p:spPr bwMode="auto">
            <a:xfrm>
              <a:off x="3367346" y="1601884"/>
              <a:ext cx="62096" cy="175332"/>
            </a:xfrm>
            <a:custGeom>
              <a:avLst/>
              <a:gdLst>
                <a:gd name="T0" fmla="*/ 6 w 12"/>
                <a:gd name="T1" fmla="*/ 0 h 33"/>
                <a:gd name="T2" fmla="*/ 0 w 12"/>
                <a:gd name="T3" fmla="*/ 32 h 33"/>
                <a:gd name="T4" fmla="*/ 5 w 12"/>
                <a:gd name="T5" fmla="*/ 33 h 33"/>
                <a:gd name="T6" fmla="*/ 12 w 12"/>
                <a:gd name="T7" fmla="*/ 1 h 33"/>
                <a:gd name="T8" fmla="*/ 6 w 12"/>
                <a:gd name="T9" fmla="*/ 0 h 33"/>
              </a:gdLst>
              <a:ahLst/>
              <a:cxnLst>
                <a:cxn ang="0">
                  <a:pos x="T0" y="T1"/>
                </a:cxn>
                <a:cxn ang="0">
                  <a:pos x="T2" y="T3"/>
                </a:cxn>
                <a:cxn ang="0">
                  <a:pos x="T4" y="T5"/>
                </a:cxn>
                <a:cxn ang="0">
                  <a:pos x="T6" y="T7"/>
                </a:cxn>
                <a:cxn ang="0">
                  <a:pos x="T8" y="T9"/>
                </a:cxn>
              </a:cxnLst>
              <a:rect l="0" t="0" r="r" b="b"/>
              <a:pathLst>
                <a:path w="12" h="33">
                  <a:moveTo>
                    <a:pt x="6" y="0"/>
                  </a:moveTo>
                  <a:cubicBezTo>
                    <a:pt x="0" y="32"/>
                    <a:pt x="0" y="32"/>
                    <a:pt x="0" y="32"/>
                  </a:cubicBezTo>
                  <a:cubicBezTo>
                    <a:pt x="2" y="32"/>
                    <a:pt x="4" y="32"/>
                    <a:pt x="5" y="33"/>
                  </a:cubicBezTo>
                  <a:cubicBezTo>
                    <a:pt x="12" y="1"/>
                    <a:pt x="12" y="1"/>
                    <a:pt x="12" y="1"/>
                  </a:cubicBezTo>
                  <a:cubicBezTo>
                    <a:pt x="10" y="1"/>
                    <a:pt x="8" y="1"/>
                    <a:pt x="6"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6" name="Freeform 158"/>
            <p:cNvSpPr>
              <a:spLocks/>
            </p:cNvSpPr>
            <p:nvPr/>
          </p:nvSpPr>
          <p:spPr bwMode="auto">
            <a:xfrm>
              <a:off x="3213930" y="1579968"/>
              <a:ext cx="40179" cy="168027"/>
            </a:xfrm>
            <a:custGeom>
              <a:avLst/>
              <a:gdLst>
                <a:gd name="T0" fmla="*/ 2 w 8"/>
                <a:gd name="T1" fmla="*/ 0 h 32"/>
                <a:gd name="T2" fmla="*/ 0 w 8"/>
                <a:gd name="T3" fmla="*/ 31 h 32"/>
                <a:gd name="T4" fmla="*/ 5 w 8"/>
                <a:gd name="T5" fmla="*/ 32 h 32"/>
                <a:gd name="T6" fmla="*/ 8 w 8"/>
                <a:gd name="T7" fmla="*/ 0 h 32"/>
                <a:gd name="T8" fmla="*/ 2 w 8"/>
                <a:gd name="T9" fmla="*/ 0 h 32"/>
              </a:gdLst>
              <a:ahLst/>
              <a:cxnLst>
                <a:cxn ang="0">
                  <a:pos x="T0" y="T1"/>
                </a:cxn>
                <a:cxn ang="0">
                  <a:pos x="T2" y="T3"/>
                </a:cxn>
                <a:cxn ang="0">
                  <a:pos x="T4" y="T5"/>
                </a:cxn>
                <a:cxn ang="0">
                  <a:pos x="T6" y="T7"/>
                </a:cxn>
                <a:cxn ang="0">
                  <a:pos x="T8" y="T9"/>
                </a:cxn>
              </a:cxnLst>
              <a:rect l="0" t="0" r="r" b="b"/>
              <a:pathLst>
                <a:path w="8" h="32">
                  <a:moveTo>
                    <a:pt x="2" y="0"/>
                  </a:moveTo>
                  <a:cubicBezTo>
                    <a:pt x="0" y="31"/>
                    <a:pt x="0" y="31"/>
                    <a:pt x="0" y="31"/>
                  </a:cubicBezTo>
                  <a:cubicBezTo>
                    <a:pt x="1" y="32"/>
                    <a:pt x="3" y="32"/>
                    <a:pt x="5" y="32"/>
                  </a:cubicBezTo>
                  <a:cubicBezTo>
                    <a:pt x="8" y="0"/>
                    <a:pt x="8" y="0"/>
                    <a:pt x="8" y="0"/>
                  </a:cubicBezTo>
                  <a:cubicBezTo>
                    <a:pt x="6" y="0"/>
                    <a:pt x="4" y="0"/>
                    <a:pt x="2"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7" name="Freeform 159"/>
            <p:cNvSpPr>
              <a:spLocks/>
            </p:cNvSpPr>
            <p:nvPr/>
          </p:nvSpPr>
          <p:spPr bwMode="auto">
            <a:xfrm>
              <a:off x="3045903" y="1569008"/>
              <a:ext cx="36528" cy="171681"/>
            </a:xfrm>
            <a:custGeom>
              <a:avLst/>
              <a:gdLst>
                <a:gd name="T0" fmla="*/ 3 w 7"/>
                <a:gd name="T1" fmla="*/ 0 h 32"/>
                <a:gd name="T2" fmla="*/ 1 w 7"/>
                <a:gd name="T3" fmla="*/ 0 h 32"/>
                <a:gd name="T4" fmla="*/ 0 w 7"/>
                <a:gd name="T5" fmla="*/ 0 h 32"/>
                <a:gd name="T6" fmla="*/ 1 w 7"/>
                <a:gd name="T7" fmla="*/ 32 h 32"/>
                <a:gd name="T8" fmla="*/ 1 w 7"/>
                <a:gd name="T9" fmla="*/ 32 h 32"/>
                <a:gd name="T10" fmla="*/ 3 w 7"/>
                <a:gd name="T11" fmla="*/ 32 h 32"/>
                <a:gd name="T12" fmla="*/ 6 w 7"/>
                <a:gd name="T13" fmla="*/ 32 h 32"/>
                <a:gd name="T14" fmla="*/ 7 w 7"/>
                <a:gd name="T15" fmla="*/ 0 h 32"/>
                <a:gd name="T16" fmla="*/ 3 w 7"/>
                <a:gd name="T17"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32">
                  <a:moveTo>
                    <a:pt x="3" y="0"/>
                  </a:moveTo>
                  <a:cubicBezTo>
                    <a:pt x="3" y="0"/>
                    <a:pt x="2" y="0"/>
                    <a:pt x="1" y="0"/>
                  </a:cubicBezTo>
                  <a:cubicBezTo>
                    <a:pt x="0" y="0"/>
                    <a:pt x="0" y="0"/>
                    <a:pt x="0" y="0"/>
                  </a:cubicBezTo>
                  <a:cubicBezTo>
                    <a:pt x="1" y="32"/>
                    <a:pt x="1" y="32"/>
                    <a:pt x="1" y="32"/>
                  </a:cubicBezTo>
                  <a:cubicBezTo>
                    <a:pt x="1" y="32"/>
                    <a:pt x="1" y="32"/>
                    <a:pt x="1" y="32"/>
                  </a:cubicBezTo>
                  <a:cubicBezTo>
                    <a:pt x="2" y="32"/>
                    <a:pt x="3" y="32"/>
                    <a:pt x="3" y="32"/>
                  </a:cubicBezTo>
                  <a:cubicBezTo>
                    <a:pt x="4" y="32"/>
                    <a:pt x="5" y="32"/>
                    <a:pt x="6" y="32"/>
                  </a:cubicBezTo>
                  <a:cubicBezTo>
                    <a:pt x="7" y="0"/>
                    <a:pt x="7" y="0"/>
                    <a:pt x="7" y="0"/>
                  </a:cubicBezTo>
                  <a:cubicBezTo>
                    <a:pt x="6" y="0"/>
                    <a:pt x="4" y="0"/>
                    <a:pt x="3"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8" name="Freeform 160"/>
            <p:cNvSpPr>
              <a:spLocks/>
            </p:cNvSpPr>
            <p:nvPr/>
          </p:nvSpPr>
          <p:spPr bwMode="auto">
            <a:xfrm>
              <a:off x="2870571" y="1579968"/>
              <a:ext cx="43833" cy="168027"/>
            </a:xfrm>
            <a:custGeom>
              <a:avLst/>
              <a:gdLst>
                <a:gd name="T0" fmla="*/ 6 w 8"/>
                <a:gd name="T1" fmla="*/ 0 h 32"/>
                <a:gd name="T2" fmla="*/ 0 w 8"/>
                <a:gd name="T3" fmla="*/ 0 h 32"/>
                <a:gd name="T4" fmla="*/ 3 w 8"/>
                <a:gd name="T5" fmla="*/ 32 h 32"/>
                <a:gd name="T6" fmla="*/ 8 w 8"/>
                <a:gd name="T7" fmla="*/ 31 h 32"/>
                <a:gd name="T8" fmla="*/ 6 w 8"/>
                <a:gd name="T9" fmla="*/ 0 h 32"/>
              </a:gdLst>
              <a:ahLst/>
              <a:cxnLst>
                <a:cxn ang="0">
                  <a:pos x="T0" y="T1"/>
                </a:cxn>
                <a:cxn ang="0">
                  <a:pos x="T2" y="T3"/>
                </a:cxn>
                <a:cxn ang="0">
                  <a:pos x="T4" y="T5"/>
                </a:cxn>
                <a:cxn ang="0">
                  <a:pos x="T6" y="T7"/>
                </a:cxn>
                <a:cxn ang="0">
                  <a:pos x="T8" y="T9"/>
                </a:cxn>
              </a:cxnLst>
              <a:rect l="0" t="0" r="r" b="b"/>
              <a:pathLst>
                <a:path w="8" h="32">
                  <a:moveTo>
                    <a:pt x="6" y="0"/>
                  </a:moveTo>
                  <a:cubicBezTo>
                    <a:pt x="4" y="0"/>
                    <a:pt x="2" y="0"/>
                    <a:pt x="0" y="0"/>
                  </a:cubicBezTo>
                  <a:cubicBezTo>
                    <a:pt x="3" y="32"/>
                    <a:pt x="3" y="32"/>
                    <a:pt x="3" y="32"/>
                  </a:cubicBezTo>
                  <a:cubicBezTo>
                    <a:pt x="5" y="32"/>
                    <a:pt x="7" y="32"/>
                    <a:pt x="8" y="31"/>
                  </a:cubicBezTo>
                  <a:cubicBezTo>
                    <a:pt x="6" y="0"/>
                    <a:pt x="6" y="0"/>
                    <a:pt x="6"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9" name="Freeform 161"/>
            <p:cNvSpPr>
              <a:spLocks/>
            </p:cNvSpPr>
            <p:nvPr/>
          </p:nvSpPr>
          <p:spPr bwMode="auto">
            <a:xfrm>
              <a:off x="2698890" y="1601884"/>
              <a:ext cx="62096" cy="175332"/>
            </a:xfrm>
            <a:custGeom>
              <a:avLst/>
              <a:gdLst>
                <a:gd name="T0" fmla="*/ 6 w 12"/>
                <a:gd name="T1" fmla="*/ 0 h 33"/>
                <a:gd name="T2" fmla="*/ 0 w 12"/>
                <a:gd name="T3" fmla="*/ 1 h 33"/>
                <a:gd name="T4" fmla="*/ 7 w 12"/>
                <a:gd name="T5" fmla="*/ 33 h 33"/>
                <a:gd name="T6" fmla="*/ 12 w 12"/>
                <a:gd name="T7" fmla="*/ 32 h 33"/>
                <a:gd name="T8" fmla="*/ 6 w 12"/>
                <a:gd name="T9" fmla="*/ 0 h 33"/>
              </a:gdLst>
              <a:ahLst/>
              <a:cxnLst>
                <a:cxn ang="0">
                  <a:pos x="T0" y="T1"/>
                </a:cxn>
                <a:cxn ang="0">
                  <a:pos x="T2" y="T3"/>
                </a:cxn>
                <a:cxn ang="0">
                  <a:pos x="T4" y="T5"/>
                </a:cxn>
                <a:cxn ang="0">
                  <a:pos x="T6" y="T7"/>
                </a:cxn>
                <a:cxn ang="0">
                  <a:pos x="T8" y="T9"/>
                </a:cxn>
              </a:cxnLst>
              <a:rect l="0" t="0" r="r" b="b"/>
              <a:pathLst>
                <a:path w="12" h="33">
                  <a:moveTo>
                    <a:pt x="6" y="0"/>
                  </a:moveTo>
                  <a:cubicBezTo>
                    <a:pt x="4" y="1"/>
                    <a:pt x="2" y="1"/>
                    <a:pt x="0" y="1"/>
                  </a:cubicBezTo>
                  <a:cubicBezTo>
                    <a:pt x="7" y="33"/>
                    <a:pt x="7" y="33"/>
                    <a:pt x="7" y="33"/>
                  </a:cubicBezTo>
                  <a:cubicBezTo>
                    <a:pt x="8" y="32"/>
                    <a:pt x="10" y="32"/>
                    <a:pt x="12" y="32"/>
                  </a:cubicBezTo>
                  <a:cubicBezTo>
                    <a:pt x="6" y="0"/>
                    <a:pt x="6" y="0"/>
                    <a:pt x="6"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0" name="Freeform 162"/>
            <p:cNvSpPr>
              <a:spLocks/>
            </p:cNvSpPr>
            <p:nvPr/>
          </p:nvSpPr>
          <p:spPr bwMode="auto">
            <a:xfrm>
              <a:off x="2530864" y="1645717"/>
              <a:ext cx="73055" cy="168027"/>
            </a:xfrm>
            <a:custGeom>
              <a:avLst/>
              <a:gdLst>
                <a:gd name="T0" fmla="*/ 5 w 14"/>
                <a:gd name="T1" fmla="*/ 0 h 32"/>
                <a:gd name="T2" fmla="*/ 0 w 14"/>
                <a:gd name="T3" fmla="*/ 2 h 32"/>
                <a:gd name="T4" fmla="*/ 9 w 14"/>
                <a:gd name="T5" fmla="*/ 32 h 32"/>
                <a:gd name="T6" fmla="*/ 14 w 14"/>
                <a:gd name="T7" fmla="*/ 31 h 32"/>
                <a:gd name="T8" fmla="*/ 5 w 14"/>
                <a:gd name="T9" fmla="*/ 0 h 32"/>
              </a:gdLst>
              <a:ahLst/>
              <a:cxnLst>
                <a:cxn ang="0">
                  <a:pos x="T0" y="T1"/>
                </a:cxn>
                <a:cxn ang="0">
                  <a:pos x="T2" y="T3"/>
                </a:cxn>
                <a:cxn ang="0">
                  <a:pos x="T4" y="T5"/>
                </a:cxn>
                <a:cxn ang="0">
                  <a:pos x="T6" y="T7"/>
                </a:cxn>
                <a:cxn ang="0">
                  <a:pos x="T8" y="T9"/>
                </a:cxn>
              </a:cxnLst>
              <a:rect l="0" t="0" r="r" b="b"/>
              <a:pathLst>
                <a:path w="14" h="32">
                  <a:moveTo>
                    <a:pt x="5" y="0"/>
                  </a:moveTo>
                  <a:cubicBezTo>
                    <a:pt x="3" y="1"/>
                    <a:pt x="2" y="1"/>
                    <a:pt x="0" y="2"/>
                  </a:cubicBezTo>
                  <a:cubicBezTo>
                    <a:pt x="9" y="32"/>
                    <a:pt x="9" y="32"/>
                    <a:pt x="9" y="32"/>
                  </a:cubicBezTo>
                  <a:cubicBezTo>
                    <a:pt x="11" y="32"/>
                    <a:pt x="13" y="31"/>
                    <a:pt x="14" y="31"/>
                  </a:cubicBezTo>
                  <a:cubicBezTo>
                    <a:pt x="5" y="0"/>
                    <a:pt x="5" y="0"/>
                    <a:pt x="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1" name="Freeform 163"/>
            <p:cNvSpPr>
              <a:spLocks/>
            </p:cNvSpPr>
            <p:nvPr/>
          </p:nvSpPr>
          <p:spPr bwMode="auto">
            <a:xfrm>
              <a:off x="2366491" y="1700507"/>
              <a:ext cx="91318" cy="171681"/>
            </a:xfrm>
            <a:custGeom>
              <a:avLst/>
              <a:gdLst>
                <a:gd name="T0" fmla="*/ 5 w 17"/>
                <a:gd name="T1" fmla="*/ 0 h 32"/>
                <a:gd name="T2" fmla="*/ 0 w 17"/>
                <a:gd name="T3" fmla="*/ 2 h 32"/>
                <a:gd name="T4" fmla="*/ 12 w 17"/>
                <a:gd name="T5" fmla="*/ 32 h 32"/>
                <a:gd name="T6" fmla="*/ 17 w 17"/>
                <a:gd name="T7" fmla="*/ 30 h 32"/>
                <a:gd name="T8" fmla="*/ 5 w 17"/>
                <a:gd name="T9" fmla="*/ 0 h 32"/>
              </a:gdLst>
              <a:ahLst/>
              <a:cxnLst>
                <a:cxn ang="0">
                  <a:pos x="T0" y="T1"/>
                </a:cxn>
                <a:cxn ang="0">
                  <a:pos x="T2" y="T3"/>
                </a:cxn>
                <a:cxn ang="0">
                  <a:pos x="T4" y="T5"/>
                </a:cxn>
                <a:cxn ang="0">
                  <a:pos x="T6" y="T7"/>
                </a:cxn>
                <a:cxn ang="0">
                  <a:pos x="T8" y="T9"/>
                </a:cxn>
              </a:cxnLst>
              <a:rect l="0" t="0" r="r" b="b"/>
              <a:pathLst>
                <a:path w="17" h="32">
                  <a:moveTo>
                    <a:pt x="5" y="0"/>
                  </a:moveTo>
                  <a:cubicBezTo>
                    <a:pt x="3" y="1"/>
                    <a:pt x="1" y="2"/>
                    <a:pt x="0" y="2"/>
                  </a:cubicBezTo>
                  <a:cubicBezTo>
                    <a:pt x="12" y="32"/>
                    <a:pt x="12" y="32"/>
                    <a:pt x="12" y="32"/>
                  </a:cubicBezTo>
                  <a:cubicBezTo>
                    <a:pt x="14" y="31"/>
                    <a:pt x="15" y="30"/>
                    <a:pt x="17" y="30"/>
                  </a:cubicBezTo>
                  <a:cubicBezTo>
                    <a:pt x="5" y="0"/>
                    <a:pt x="5" y="0"/>
                    <a:pt x="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2" name="Freeform 164"/>
            <p:cNvSpPr>
              <a:spLocks/>
            </p:cNvSpPr>
            <p:nvPr/>
          </p:nvSpPr>
          <p:spPr bwMode="auto">
            <a:xfrm>
              <a:off x="2209421" y="1777216"/>
              <a:ext cx="98623" cy="160721"/>
            </a:xfrm>
            <a:custGeom>
              <a:avLst/>
              <a:gdLst>
                <a:gd name="T0" fmla="*/ 4 w 19"/>
                <a:gd name="T1" fmla="*/ 0 h 31"/>
                <a:gd name="T2" fmla="*/ 0 w 19"/>
                <a:gd name="T3" fmla="*/ 3 h 31"/>
                <a:gd name="T4" fmla="*/ 15 w 19"/>
                <a:gd name="T5" fmla="*/ 31 h 31"/>
                <a:gd name="T6" fmla="*/ 19 w 19"/>
                <a:gd name="T7" fmla="*/ 28 h 31"/>
                <a:gd name="T8" fmla="*/ 4 w 19"/>
                <a:gd name="T9" fmla="*/ 0 h 31"/>
              </a:gdLst>
              <a:ahLst/>
              <a:cxnLst>
                <a:cxn ang="0">
                  <a:pos x="T0" y="T1"/>
                </a:cxn>
                <a:cxn ang="0">
                  <a:pos x="T2" y="T3"/>
                </a:cxn>
                <a:cxn ang="0">
                  <a:pos x="T4" y="T5"/>
                </a:cxn>
                <a:cxn ang="0">
                  <a:pos x="T6" y="T7"/>
                </a:cxn>
                <a:cxn ang="0">
                  <a:pos x="T8" y="T9"/>
                </a:cxn>
              </a:cxnLst>
              <a:rect l="0" t="0" r="r" b="b"/>
              <a:pathLst>
                <a:path w="19" h="31">
                  <a:moveTo>
                    <a:pt x="4" y="0"/>
                  </a:moveTo>
                  <a:cubicBezTo>
                    <a:pt x="3" y="1"/>
                    <a:pt x="1" y="2"/>
                    <a:pt x="0" y="3"/>
                  </a:cubicBezTo>
                  <a:cubicBezTo>
                    <a:pt x="15" y="31"/>
                    <a:pt x="15" y="31"/>
                    <a:pt x="15" y="31"/>
                  </a:cubicBezTo>
                  <a:cubicBezTo>
                    <a:pt x="16" y="30"/>
                    <a:pt x="18" y="29"/>
                    <a:pt x="19" y="28"/>
                  </a:cubicBezTo>
                  <a:cubicBezTo>
                    <a:pt x="4" y="0"/>
                    <a:pt x="4" y="0"/>
                    <a:pt x="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3" name="Freeform 165"/>
            <p:cNvSpPr>
              <a:spLocks/>
            </p:cNvSpPr>
            <p:nvPr/>
          </p:nvSpPr>
          <p:spPr bwMode="auto">
            <a:xfrm>
              <a:off x="2056006" y="1864883"/>
              <a:ext cx="116888" cy="157070"/>
            </a:xfrm>
            <a:custGeom>
              <a:avLst/>
              <a:gdLst>
                <a:gd name="T0" fmla="*/ 5 w 22"/>
                <a:gd name="T1" fmla="*/ 0 h 30"/>
                <a:gd name="T2" fmla="*/ 0 w 22"/>
                <a:gd name="T3" fmla="*/ 3 h 30"/>
                <a:gd name="T4" fmla="*/ 18 w 22"/>
                <a:gd name="T5" fmla="*/ 30 h 30"/>
                <a:gd name="T6" fmla="*/ 22 w 22"/>
                <a:gd name="T7" fmla="*/ 27 h 30"/>
                <a:gd name="T8" fmla="*/ 5 w 22"/>
                <a:gd name="T9" fmla="*/ 0 h 30"/>
              </a:gdLst>
              <a:ahLst/>
              <a:cxnLst>
                <a:cxn ang="0">
                  <a:pos x="T0" y="T1"/>
                </a:cxn>
                <a:cxn ang="0">
                  <a:pos x="T2" y="T3"/>
                </a:cxn>
                <a:cxn ang="0">
                  <a:pos x="T4" y="T5"/>
                </a:cxn>
                <a:cxn ang="0">
                  <a:pos x="T6" y="T7"/>
                </a:cxn>
                <a:cxn ang="0">
                  <a:pos x="T8" y="T9"/>
                </a:cxn>
              </a:cxnLst>
              <a:rect l="0" t="0" r="r" b="b"/>
              <a:pathLst>
                <a:path w="22" h="30">
                  <a:moveTo>
                    <a:pt x="5" y="0"/>
                  </a:moveTo>
                  <a:cubicBezTo>
                    <a:pt x="3" y="1"/>
                    <a:pt x="2" y="2"/>
                    <a:pt x="0" y="3"/>
                  </a:cubicBezTo>
                  <a:cubicBezTo>
                    <a:pt x="18" y="30"/>
                    <a:pt x="18" y="30"/>
                    <a:pt x="18" y="30"/>
                  </a:cubicBezTo>
                  <a:cubicBezTo>
                    <a:pt x="19" y="29"/>
                    <a:pt x="21" y="28"/>
                    <a:pt x="22" y="27"/>
                  </a:cubicBezTo>
                  <a:cubicBezTo>
                    <a:pt x="5" y="0"/>
                    <a:pt x="5" y="0"/>
                    <a:pt x="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4" name="Freeform 166"/>
            <p:cNvSpPr>
              <a:spLocks/>
            </p:cNvSpPr>
            <p:nvPr/>
          </p:nvSpPr>
          <p:spPr bwMode="auto">
            <a:xfrm>
              <a:off x="1913549" y="1970811"/>
              <a:ext cx="131499" cy="146110"/>
            </a:xfrm>
            <a:custGeom>
              <a:avLst/>
              <a:gdLst>
                <a:gd name="T0" fmla="*/ 5 w 25"/>
                <a:gd name="T1" fmla="*/ 0 h 28"/>
                <a:gd name="T2" fmla="*/ 0 w 25"/>
                <a:gd name="T3" fmla="*/ 3 h 28"/>
                <a:gd name="T4" fmla="*/ 21 w 25"/>
                <a:gd name="T5" fmla="*/ 28 h 28"/>
                <a:gd name="T6" fmla="*/ 25 w 25"/>
                <a:gd name="T7" fmla="*/ 25 h 28"/>
                <a:gd name="T8" fmla="*/ 5 w 25"/>
                <a:gd name="T9" fmla="*/ 0 h 28"/>
              </a:gdLst>
              <a:ahLst/>
              <a:cxnLst>
                <a:cxn ang="0">
                  <a:pos x="T0" y="T1"/>
                </a:cxn>
                <a:cxn ang="0">
                  <a:pos x="T2" y="T3"/>
                </a:cxn>
                <a:cxn ang="0">
                  <a:pos x="T4" y="T5"/>
                </a:cxn>
                <a:cxn ang="0">
                  <a:pos x="T6" y="T7"/>
                </a:cxn>
                <a:cxn ang="0">
                  <a:pos x="T8" y="T9"/>
                </a:cxn>
              </a:cxnLst>
              <a:rect l="0" t="0" r="r" b="b"/>
              <a:pathLst>
                <a:path w="25" h="28">
                  <a:moveTo>
                    <a:pt x="5" y="0"/>
                  </a:moveTo>
                  <a:cubicBezTo>
                    <a:pt x="3" y="1"/>
                    <a:pt x="2" y="2"/>
                    <a:pt x="0" y="3"/>
                  </a:cubicBezTo>
                  <a:cubicBezTo>
                    <a:pt x="21" y="28"/>
                    <a:pt x="21" y="28"/>
                    <a:pt x="21" y="28"/>
                  </a:cubicBezTo>
                  <a:cubicBezTo>
                    <a:pt x="22" y="27"/>
                    <a:pt x="23" y="26"/>
                    <a:pt x="25" y="25"/>
                  </a:cubicBezTo>
                  <a:cubicBezTo>
                    <a:pt x="5" y="0"/>
                    <a:pt x="5" y="0"/>
                    <a:pt x="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5" name="Freeform 167"/>
            <p:cNvSpPr>
              <a:spLocks/>
            </p:cNvSpPr>
            <p:nvPr/>
          </p:nvSpPr>
          <p:spPr bwMode="auto">
            <a:xfrm>
              <a:off x="1789356" y="2087700"/>
              <a:ext cx="135151" cy="135153"/>
            </a:xfrm>
            <a:custGeom>
              <a:avLst/>
              <a:gdLst>
                <a:gd name="T0" fmla="*/ 4 w 26"/>
                <a:gd name="T1" fmla="*/ 0 h 26"/>
                <a:gd name="T2" fmla="*/ 0 w 26"/>
                <a:gd name="T3" fmla="*/ 4 h 26"/>
                <a:gd name="T4" fmla="*/ 23 w 26"/>
                <a:gd name="T5" fmla="*/ 26 h 26"/>
                <a:gd name="T6" fmla="*/ 26 w 26"/>
                <a:gd name="T7" fmla="*/ 23 h 26"/>
                <a:gd name="T8" fmla="*/ 4 w 26"/>
                <a:gd name="T9" fmla="*/ 0 h 26"/>
              </a:gdLst>
              <a:ahLst/>
              <a:cxnLst>
                <a:cxn ang="0">
                  <a:pos x="T0" y="T1"/>
                </a:cxn>
                <a:cxn ang="0">
                  <a:pos x="T2" y="T3"/>
                </a:cxn>
                <a:cxn ang="0">
                  <a:pos x="T4" y="T5"/>
                </a:cxn>
                <a:cxn ang="0">
                  <a:pos x="T6" y="T7"/>
                </a:cxn>
                <a:cxn ang="0">
                  <a:pos x="T8" y="T9"/>
                </a:cxn>
              </a:cxnLst>
              <a:rect l="0" t="0" r="r" b="b"/>
              <a:pathLst>
                <a:path w="26" h="26">
                  <a:moveTo>
                    <a:pt x="4" y="0"/>
                  </a:moveTo>
                  <a:cubicBezTo>
                    <a:pt x="3" y="1"/>
                    <a:pt x="1" y="3"/>
                    <a:pt x="0" y="4"/>
                  </a:cubicBezTo>
                  <a:cubicBezTo>
                    <a:pt x="23" y="26"/>
                    <a:pt x="23" y="26"/>
                    <a:pt x="23" y="26"/>
                  </a:cubicBezTo>
                  <a:cubicBezTo>
                    <a:pt x="24" y="25"/>
                    <a:pt x="25" y="24"/>
                    <a:pt x="26" y="23"/>
                  </a:cubicBezTo>
                  <a:cubicBezTo>
                    <a:pt x="4" y="0"/>
                    <a:pt x="4" y="0"/>
                    <a:pt x="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6" name="Freeform 168"/>
            <p:cNvSpPr>
              <a:spLocks/>
            </p:cNvSpPr>
            <p:nvPr/>
          </p:nvSpPr>
          <p:spPr bwMode="auto">
            <a:xfrm>
              <a:off x="1672467" y="2219199"/>
              <a:ext cx="146110" cy="124194"/>
            </a:xfrm>
            <a:custGeom>
              <a:avLst/>
              <a:gdLst>
                <a:gd name="T0" fmla="*/ 3 w 28"/>
                <a:gd name="T1" fmla="*/ 0 h 24"/>
                <a:gd name="T2" fmla="*/ 0 w 28"/>
                <a:gd name="T3" fmla="*/ 4 h 24"/>
                <a:gd name="T4" fmla="*/ 25 w 28"/>
                <a:gd name="T5" fmla="*/ 24 h 24"/>
                <a:gd name="T6" fmla="*/ 28 w 28"/>
                <a:gd name="T7" fmla="*/ 20 h 24"/>
                <a:gd name="T8" fmla="*/ 3 w 28"/>
                <a:gd name="T9" fmla="*/ 0 h 24"/>
              </a:gdLst>
              <a:ahLst/>
              <a:cxnLst>
                <a:cxn ang="0">
                  <a:pos x="T0" y="T1"/>
                </a:cxn>
                <a:cxn ang="0">
                  <a:pos x="T2" y="T3"/>
                </a:cxn>
                <a:cxn ang="0">
                  <a:pos x="T4" y="T5"/>
                </a:cxn>
                <a:cxn ang="0">
                  <a:pos x="T6" y="T7"/>
                </a:cxn>
                <a:cxn ang="0">
                  <a:pos x="T8" y="T9"/>
                </a:cxn>
              </a:cxnLst>
              <a:rect l="0" t="0" r="r" b="b"/>
              <a:pathLst>
                <a:path w="28" h="24">
                  <a:moveTo>
                    <a:pt x="3" y="0"/>
                  </a:moveTo>
                  <a:cubicBezTo>
                    <a:pt x="2" y="1"/>
                    <a:pt x="1" y="3"/>
                    <a:pt x="0" y="4"/>
                  </a:cubicBezTo>
                  <a:cubicBezTo>
                    <a:pt x="25" y="24"/>
                    <a:pt x="25" y="24"/>
                    <a:pt x="25" y="24"/>
                  </a:cubicBezTo>
                  <a:cubicBezTo>
                    <a:pt x="26" y="23"/>
                    <a:pt x="27" y="21"/>
                    <a:pt x="28" y="20"/>
                  </a:cubicBezTo>
                  <a:cubicBezTo>
                    <a:pt x="3" y="0"/>
                    <a:pt x="3" y="0"/>
                    <a:pt x="3"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7" name="Freeform 169"/>
            <p:cNvSpPr>
              <a:spLocks/>
            </p:cNvSpPr>
            <p:nvPr/>
          </p:nvSpPr>
          <p:spPr bwMode="auto">
            <a:xfrm>
              <a:off x="1566536" y="2354352"/>
              <a:ext cx="160721" cy="116888"/>
            </a:xfrm>
            <a:custGeom>
              <a:avLst/>
              <a:gdLst>
                <a:gd name="T0" fmla="*/ 3 w 30"/>
                <a:gd name="T1" fmla="*/ 0 h 22"/>
                <a:gd name="T2" fmla="*/ 0 w 30"/>
                <a:gd name="T3" fmla="*/ 5 h 22"/>
                <a:gd name="T4" fmla="*/ 27 w 30"/>
                <a:gd name="T5" fmla="*/ 22 h 22"/>
                <a:gd name="T6" fmla="*/ 30 w 30"/>
                <a:gd name="T7" fmla="*/ 18 h 22"/>
                <a:gd name="T8" fmla="*/ 3 w 30"/>
                <a:gd name="T9" fmla="*/ 0 h 22"/>
              </a:gdLst>
              <a:ahLst/>
              <a:cxnLst>
                <a:cxn ang="0">
                  <a:pos x="T0" y="T1"/>
                </a:cxn>
                <a:cxn ang="0">
                  <a:pos x="T2" y="T3"/>
                </a:cxn>
                <a:cxn ang="0">
                  <a:pos x="T4" y="T5"/>
                </a:cxn>
                <a:cxn ang="0">
                  <a:pos x="T6" y="T7"/>
                </a:cxn>
                <a:cxn ang="0">
                  <a:pos x="T8" y="T9"/>
                </a:cxn>
              </a:cxnLst>
              <a:rect l="0" t="0" r="r" b="b"/>
              <a:pathLst>
                <a:path w="30" h="22">
                  <a:moveTo>
                    <a:pt x="3" y="0"/>
                  </a:moveTo>
                  <a:cubicBezTo>
                    <a:pt x="2" y="2"/>
                    <a:pt x="1" y="3"/>
                    <a:pt x="0" y="5"/>
                  </a:cubicBezTo>
                  <a:cubicBezTo>
                    <a:pt x="27" y="22"/>
                    <a:pt x="27" y="22"/>
                    <a:pt x="27" y="22"/>
                  </a:cubicBezTo>
                  <a:cubicBezTo>
                    <a:pt x="28" y="21"/>
                    <a:pt x="29" y="20"/>
                    <a:pt x="30" y="18"/>
                  </a:cubicBezTo>
                  <a:cubicBezTo>
                    <a:pt x="3" y="0"/>
                    <a:pt x="3" y="0"/>
                    <a:pt x="3"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8" name="Freeform 170"/>
            <p:cNvSpPr>
              <a:spLocks/>
            </p:cNvSpPr>
            <p:nvPr/>
          </p:nvSpPr>
          <p:spPr bwMode="auto">
            <a:xfrm>
              <a:off x="1566536" y="4253784"/>
              <a:ext cx="160721" cy="116888"/>
            </a:xfrm>
            <a:custGeom>
              <a:avLst/>
              <a:gdLst>
                <a:gd name="T0" fmla="*/ 27 w 30"/>
                <a:gd name="T1" fmla="*/ 0 h 22"/>
                <a:gd name="T2" fmla="*/ 0 w 30"/>
                <a:gd name="T3" fmla="*/ 17 h 22"/>
                <a:gd name="T4" fmla="*/ 3 w 30"/>
                <a:gd name="T5" fmla="*/ 22 h 22"/>
                <a:gd name="T6" fmla="*/ 30 w 30"/>
                <a:gd name="T7" fmla="*/ 4 h 22"/>
                <a:gd name="T8" fmla="*/ 27 w 30"/>
                <a:gd name="T9" fmla="*/ 0 h 22"/>
              </a:gdLst>
              <a:ahLst/>
              <a:cxnLst>
                <a:cxn ang="0">
                  <a:pos x="T0" y="T1"/>
                </a:cxn>
                <a:cxn ang="0">
                  <a:pos x="T2" y="T3"/>
                </a:cxn>
                <a:cxn ang="0">
                  <a:pos x="T4" y="T5"/>
                </a:cxn>
                <a:cxn ang="0">
                  <a:pos x="T6" y="T7"/>
                </a:cxn>
                <a:cxn ang="0">
                  <a:pos x="T8" y="T9"/>
                </a:cxn>
              </a:cxnLst>
              <a:rect l="0" t="0" r="r" b="b"/>
              <a:pathLst>
                <a:path w="30" h="22">
                  <a:moveTo>
                    <a:pt x="27" y="0"/>
                  </a:moveTo>
                  <a:cubicBezTo>
                    <a:pt x="0" y="17"/>
                    <a:pt x="0" y="17"/>
                    <a:pt x="0" y="17"/>
                  </a:cubicBezTo>
                  <a:cubicBezTo>
                    <a:pt x="1" y="19"/>
                    <a:pt x="2" y="20"/>
                    <a:pt x="3" y="22"/>
                  </a:cubicBezTo>
                  <a:cubicBezTo>
                    <a:pt x="30" y="4"/>
                    <a:pt x="30" y="4"/>
                    <a:pt x="30" y="4"/>
                  </a:cubicBezTo>
                  <a:cubicBezTo>
                    <a:pt x="29" y="2"/>
                    <a:pt x="28" y="1"/>
                    <a:pt x="27"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9" name="Freeform 171"/>
            <p:cNvSpPr>
              <a:spLocks/>
            </p:cNvSpPr>
            <p:nvPr/>
          </p:nvSpPr>
          <p:spPr bwMode="auto">
            <a:xfrm>
              <a:off x="1478870" y="2507767"/>
              <a:ext cx="160721" cy="105931"/>
            </a:xfrm>
            <a:custGeom>
              <a:avLst/>
              <a:gdLst>
                <a:gd name="T0" fmla="*/ 3 w 31"/>
                <a:gd name="T1" fmla="*/ 0 h 20"/>
                <a:gd name="T2" fmla="*/ 0 w 31"/>
                <a:gd name="T3" fmla="*/ 5 h 20"/>
                <a:gd name="T4" fmla="*/ 28 w 31"/>
                <a:gd name="T5" fmla="*/ 20 h 20"/>
                <a:gd name="T6" fmla="*/ 31 w 31"/>
                <a:gd name="T7" fmla="*/ 15 h 20"/>
                <a:gd name="T8" fmla="*/ 3 w 31"/>
                <a:gd name="T9" fmla="*/ 0 h 20"/>
              </a:gdLst>
              <a:ahLst/>
              <a:cxnLst>
                <a:cxn ang="0">
                  <a:pos x="T0" y="T1"/>
                </a:cxn>
                <a:cxn ang="0">
                  <a:pos x="T2" y="T3"/>
                </a:cxn>
                <a:cxn ang="0">
                  <a:pos x="T4" y="T5"/>
                </a:cxn>
                <a:cxn ang="0">
                  <a:pos x="T6" y="T7"/>
                </a:cxn>
                <a:cxn ang="0">
                  <a:pos x="T8" y="T9"/>
                </a:cxn>
              </a:cxnLst>
              <a:rect l="0" t="0" r="r" b="b"/>
              <a:pathLst>
                <a:path w="31" h="20">
                  <a:moveTo>
                    <a:pt x="3" y="0"/>
                  </a:moveTo>
                  <a:cubicBezTo>
                    <a:pt x="2" y="1"/>
                    <a:pt x="1" y="3"/>
                    <a:pt x="0" y="5"/>
                  </a:cubicBezTo>
                  <a:cubicBezTo>
                    <a:pt x="28" y="20"/>
                    <a:pt x="28" y="20"/>
                    <a:pt x="28" y="20"/>
                  </a:cubicBezTo>
                  <a:cubicBezTo>
                    <a:pt x="29" y="18"/>
                    <a:pt x="30" y="17"/>
                    <a:pt x="31" y="15"/>
                  </a:cubicBezTo>
                  <a:cubicBezTo>
                    <a:pt x="3" y="0"/>
                    <a:pt x="3" y="0"/>
                    <a:pt x="3"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0" name="Freeform 172"/>
            <p:cNvSpPr>
              <a:spLocks/>
            </p:cNvSpPr>
            <p:nvPr/>
          </p:nvSpPr>
          <p:spPr bwMode="auto">
            <a:xfrm>
              <a:off x="1478870" y="4114980"/>
              <a:ext cx="160721" cy="102277"/>
            </a:xfrm>
            <a:custGeom>
              <a:avLst/>
              <a:gdLst>
                <a:gd name="T0" fmla="*/ 28 w 31"/>
                <a:gd name="T1" fmla="*/ 0 h 19"/>
                <a:gd name="T2" fmla="*/ 0 w 31"/>
                <a:gd name="T3" fmla="*/ 14 h 19"/>
                <a:gd name="T4" fmla="*/ 3 w 31"/>
                <a:gd name="T5" fmla="*/ 19 h 19"/>
                <a:gd name="T6" fmla="*/ 31 w 31"/>
                <a:gd name="T7" fmla="*/ 4 h 19"/>
                <a:gd name="T8" fmla="*/ 28 w 31"/>
                <a:gd name="T9" fmla="*/ 0 h 19"/>
              </a:gdLst>
              <a:ahLst/>
              <a:cxnLst>
                <a:cxn ang="0">
                  <a:pos x="T0" y="T1"/>
                </a:cxn>
                <a:cxn ang="0">
                  <a:pos x="T2" y="T3"/>
                </a:cxn>
                <a:cxn ang="0">
                  <a:pos x="T4" y="T5"/>
                </a:cxn>
                <a:cxn ang="0">
                  <a:pos x="T6" y="T7"/>
                </a:cxn>
                <a:cxn ang="0">
                  <a:pos x="T8" y="T9"/>
                </a:cxn>
              </a:cxnLst>
              <a:rect l="0" t="0" r="r" b="b"/>
              <a:pathLst>
                <a:path w="31" h="19">
                  <a:moveTo>
                    <a:pt x="28" y="0"/>
                  </a:moveTo>
                  <a:cubicBezTo>
                    <a:pt x="0" y="14"/>
                    <a:pt x="0" y="14"/>
                    <a:pt x="0" y="14"/>
                  </a:cubicBezTo>
                  <a:cubicBezTo>
                    <a:pt x="1" y="16"/>
                    <a:pt x="2" y="18"/>
                    <a:pt x="3" y="19"/>
                  </a:cubicBezTo>
                  <a:cubicBezTo>
                    <a:pt x="31" y="4"/>
                    <a:pt x="31" y="4"/>
                    <a:pt x="31" y="4"/>
                  </a:cubicBezTo>
                  <a:cubicBezTo>
                    <a:pt x="30" y="3"/>
                    <a:pt x="29" y="1"/>
                    <a:pt x="28"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1" name="Freeform 173"/>
            <p:cNvSpPr>
              <a:spLocks/>
            </p:cNvSpPr>
            <p:nvPr/>
          </p:nvSpPr>
          <p:spPr bwMode="auto">
            <a:xfrm>
              <a:off x="1405815" y="2664835"/>
              <a:ext cx="168027" cy="87666"/>
            </a:xfrm>
            <a:custGeom>
              <a:avLst/>
              <a:gdLst>
                <a:gd name="T0" fmla="*/ 2 w 32"/>
                <a:gd name="T1" fmla="*/ 0 h 17"/>
                <a:gd name="T2" fmla="*/ 0 w 32"/>
                <a:gd name="T3" fmla="*/ 5 h 17"/>
                <a:gd name="T4" fmla="*/ 30 w 32"/>
                <a:gd name="T5" fmla="*/ 17 h 17"/>
                <a:gd name="T6" fmla="*/ 32 w 32"/>
                <a:gd name="T7" fmla="*/ 12 h 17"/>
                <a:gd name="T8" fmla="*/ 2 w 32"/>
                <a:gd name="T9" fmla="*/ 0 h 17"/>
              </a:gdLst>
              <a:ahLst/>
              <a:cxnLst>
                <a:cxn ang="0">
                  <a:pos x="T0" y="T1"/>
                </a:cxn>
                <a:cxn ang="0">
                  <a:pos x="T2" y="T3"/>
                </a:cxn>
                <a:cxn ang="0">
                  <a:pos x="T4" y="T5"/>
                </a:cxn>
                <a:cxn ang="0">
                  <a:pos x="T6" y="T7"/>
                </a:cxn>
                <a:cxn ang="0">
                  <a:pos x="T8" y="T9"/>
                </a:cxn>
              </a:cxnLst>
              <a:rect l="0" t="0" r="r" b="b"/>
              <a:pathLst>
                <a:path w="32" h="17">
                  <a:moveTo>
                    <a:pt x="2" y="0"/>
                  </a:moveTo>
                  <a:cubicBezTo>
                    <a:pt x="1" y="2"/>
                    <a:pt x="1" y="3"/>
                    <a:pt x="0" y="5"/>
                  </a:cubicBezTo>
                  <a:cubicBezTo>
                    <a:pt x="30" y="17"/>
                    <a:pt x="30" y="17"/>
                    <a:pt x="30" y="17"/>
                  </a:cubicBezTo>
                  <a:cubicBezTo>
                    <a:pt x="30" y="15"/>
                    <a:pt x="31" y="14"/>
                    <a:pt x="32" y="12"/>
                  </a:cubicBezTo>
                  <a:cubicBezTo>
                    <a:pt x="2" y="0"/>
                    <a:pt x="2" y="0"/>
                    <a:pt x="2"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2" name="Freeform 174"/>
            <p:cNvSpPr>
              <a:spLocks/>
            </p:cNvSpPr>
            <p:nvPr/>
          </p:nvSpPr>
          <p:spPr bwMode="auto">
            <a:xfrm>
              <a:off x="1405815" y="3968869"/>
              <a:ext cx="168027" cy="91320"/>
            </a:xfrm>
            <a:custGeom>
              <a:avLst/>
              <a:gdLst>
                <a:gd name="T0" fmla="*/ 30 w 32"/>
                <a:gd name="T1" fmla="*/ 0 h 17"/>
                <a:gd name="T2" fmla="*/ 0 w 32"/>
                <a:gd name="T3" fmla="*/ 12 h 17"/>
                <a:gd name="T4" fmla="*/ 2 w 32"/>
                <a:gd name="T5" fmla="*/ 17 h 17"/>
                <a:gd name="T6" fmla="*/ 32 w 32"/>
                <a:gd name="T7" fmla="*/ 5 h 17"/>
                <a:gd name="T8" fmla="*/ 30 w 32"/>
                <a:gd name="T9" fmla="*/ 0 h 17"/>
              </a:gdLst>
              <a:ahLst/>
              <a:cxnLst>
                <a:cxn ang="0">
                  <a:pos x="T0" y="T1"/>
                </a:cxn>
                <a:cxn ang="0">
                  <a:pos x="T2" y="T3"/>
                </a:cxn>
                <a:cxn ang="0">
                  <a:pos x="T4" y="T5"/>
                </a:cxn>
                <a:cxn ang="0">
                  <a:pos x="T6" y="T7"/>
                </a:cxn>
                <a:cxn ang="0">
                  <a:pos x="T8" y="T9"/>
                </a:cxn>
              </a:cxnLst>
              <a:rect l="0" t="0" r="r" b="b"/>
              <a:pathLst>
                <a:path w="32" h="17">
                  <a:moveTo>
                    <a:pt x="30" y="0"/>
                  </a:moveTo>
                  <a:cubicBezTo>
                    <a:pt x="0" y="12"/>
                    <a:pt x="0" y="12"/>
                    <a:pt x="0" y="12"/>
                  </a:cubicBezTo>
                  <a:cubicBezTo>
                    <a:pt x="1" y="14"/>
                    <a:pt x="2" y="16"/>
                    <a:pt x="2" y="17"/>
                  </a:cubicBezTo>
                  <a:cubicBezTo>
                    <a:pt x="32" y="5"/>
                    <a:pt x="32" y="5"/>
                    <a:pt x="32" y="5"/>
                  </a:cubicBezTo>
                  <a:cubicBezTo>
                    <a:pt x="31" y="3"/>
                    <a:pt x="30" y="2"/>
                    <a:pt x="3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3" name="Freeform 175"/>
            <p:cNvSpPr>
              <a:spLocks/>
            </p:cNvSpPr>
            <p:nvPr/>
          </p:nvSpPr>
          <p:spPr bwMode="auto">
            <a:xfrm>
              <a:off x="1347371" y="2829210"/>
              <a:ext cx="168027" cy="76709"/>
            </a:xfrm>
            <a:custGeom>
              <a:avLst/>
              <a:gdLst>
                <a:gd name="T0" fmla="*/ 2 w 32"/>
                <a:gd name="T1" fmla="*/ 0 h 15"/>
                <a:gd name="T2" fmla="*/ 0 w 32"/>
                <a:gd name="T3" fmla="*/ 6 h 15"/>
                <a:gd name="T4" fmla="*/ 31 w 32"/>
                <a:gd name="T5" fmla="*/ 15 h 15"/>
                <a:gd name="T6" fmla="*/ 32 w 32"/>
                <a:gd name="T7" fmla="*/ 10 h 15"/>
                <a:gd name="T8" fmla="*/ 2 w 32"/>
                <a:gd name="T9" fmla="*/ 0 h 15"/>
              </a:gdLst>
              <a:ahLst/>
              <a:cxnLst>
                <a:cxn ang="0">
                  <a:pos x="T0" y="T1"/>
                </a:cxn>
                <a:cxn ang="0">
                  <a:pos x="T2" y="T3"/>
                </a:cxn>
                <a:cxn ang="0">
                  <a:pos x="T4" y="T5"/>
                </a:cxn>
                <a:cxn ang="0">
                  <a:pos x="T6" y="T7"/>
                </a:cxn>
                <a:cxn ang="0">
                  <a:pos x="T8" y="T9"/>
                </a:cxn>
              </a:cxnLst>
              <a:rect l="0" t="0" r="r" b="b"/>
              <a:pathLst>
                <a:path w="32" h="15">
                  <a:moveTo>
                    <a:pt x="2" y="0"/>
                  </a:moveTo>
                  <a:cubicBezTo>
                    <a:pt x="1" y="2"/>
                    <a:pt x="1" y="4"/>
                    <a:pt x="0" y="6"/>
                  </a:cubicBezTo>
                  <a:cubicBezTo>
                    <a:pt x="31" y="15"/>
                    <a:pt x="31" y="15"/>
                    <a:pt x="31" y="15"/>
                  </a:cubicBezTo>
                  <a:cubicBezTo>
                    <a:pt x="31" y="13"/>
                    <a:pt x="32" y="11"/>
                    <a:pt x="32" y="10"/>
                  </a:cubicBezTo>
                  <a:cubicBezTo>
                    <a:pt x="2" y="0"/>
                    <a:pt x="2" y="0"/>
                    <a:pt x="2"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4" name="Freeform 176"/>
            <p:cNvSpPr>
              <a:spLocks/>
            </p:cNvSpPr>
            <p:nvPr/>
          </p:nvSpPr>
          <p:spPr bwMode="auto">
            <a:xfrm>
              <a:off x="1347371" y="3822759"/>
              <a:ext cx="168027" cy="73055"/>
            </a:xfrm>
            <a:custGeom>
              <a:avLst/>
              <a:gdLst>
                <a:gd name="T0" fmla="*/ 31 w 32"/>
                <a:gd name="T1" fmla="*/ 0 h 14"/>
                <a:gd name="T2" fmla="*/ 0 w 32"/>
                <a:gd name="T3" fmla="*/ 9 h 14"/>
                <a:gd name="T4" fmla="*/ 2 w 32"/>
                <a:gd name="T5" fmla="*/ 14 h 14"/>
                <a:gd name="T6" fmla="*/ 32 w 32"/>
                <a:gd name="T7" fmla="*/ 4 h 14"/>
                <a:gd name="T8" fmla="*/ 31 w 32"/>
                <a:gd name="T9" fmla="*/ 0 h 14"/>
              </a:gdLst>
              <a:ahLst/>
              <a:cxnLst>
                <a:cxn ang="0">
                  <a:pos x="T0" y="T1"/>
                </a:cxn>
                <a:cxn ang="0">
                  <a:pos x="T2" y="T3"/>
                </a:cxn>
                <a:cxn ang="0">
                  <a:pos x="T4" y="T5"/>
                </a:cxn>
                <a:cxn ang="0">
                  <a:pos x="T6" y="T7"/>
                </a:cxn>
                <a:cxn ang="0">
                  <a:pos x="T8" y="T9"/>
                </a:cxn>
              </a:cxnLst>
              <a:rect l="0" t="0" r="r" b="b"/>
              <a:pathLst>
                <a:path w="32" h="14">
                  <a:moveTo>
                    <a:pt x="31" y="0"/>
                  </a:moveTo>
                  <a:cubicBezTo>
                    <a:pt x="0" y="9"/>
                    <a:pt x="0" y="9"/>
                    <a:pt x="0" y="9"/>
                  </a:cubicBezTo>
                  <a:cubicBezTo>
                    <a:pt x="1" y="10"/>
                    <a:pt x="1" y="12"/>
                    <a:pt x="2" y="14"/>
                  </a:cubicBezTo>
                  <a:cubicBezTo>
                    <a:pt x="32" y="4"/>
                    <a:pt x="32" y="4"/>
                    <a:pt x="32" y="4"/>
                  </a:cubicBezTo>
                  <a:cubicBezTo>
                    <a:pt x="32" y="3"/>
                    <a:pt x="31" y="1"/>
                    <a:pt x="31"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5" name="Freeform 177"/>
            <p:cNvSpPr>
              <a:spLocks/>
            </p:cNvSpPr>
            <p:nvPr/>
          </p:nvSpPr>
          <p:spPr bwMode="auto">
            <a:xfrm>
              <a:off x="1303538" y="3000888"/>
              <a:ext cx="175332" cy="58444"/>
            </a:xfrm>
            <a:custGeom>
              <a:avLst/>
              <a:gdLst>
                <a:gd name="T0" fmla="*/ 1 w 33"/>
                <a:gd name="T1" fmla="*/ 0 h 11"/>
                <a:gd name="T2" fmla="*/ 0 w 33"/>
                <a:gd name="T3" fmla="*/ 5 h 11"/>
                <a:gd name="T4" fmla="*/ 32 w 33"/>
                <a:gd name="T5" fmla="*/ 11 h 11"/>
                <a:gd name="T6" fmla="*/ 33 w 33"/>
                <a:gd name="T7" fmla="*/ 6 h 11"/>
                <a:gd name="T8" fmla="*/ 1 w 33"/>
                <a:gd name="T9" fmla="*/ 0 h 11"/>
              </a:gdLst>
              <a:ahLst/>
              <a:cxnLst>
                <a:cxn ang="0">
                  <a:pos x="T0" y="T1"/>
                </a:cxn>
                <a:cxn ang="0">
                  <a:pos x="T2" y="T3"/>
                </a:cxn>
                <a:cxn ang="0">
                  <a:pos x="T4" y="T5"/>
                </a:cxn>
                <a:cxn ang="0">
                  <a:pos x="T6" y="T7"/>
                </a:cxn>
                <a:cxn ang="0">
                  <a:pos x="T8" y="T9"/>
                </a:cxn>
              </a:cxnLst>
              <a:rect l="0" t="0" r="r" b="b"/>
              <a:pathLst>
                <a:path w="33" h="11">
                  <a:moveTo>
                    <a:pt x="1" y="0"/>
                  </a:moveTo>
                  <a:cubicBezTo>
                    <a:pt x="1" y="1"/>
                    <a:pt x="1" y="3"/>
                    <a:pt x="0" y="5"/>
                  </a:cubicBezTo>
                  <a:cubicBezTo>
                    <a:pt x="32" y="11"/>
                    <a:pt x="32" y="11"/>
                    <a:pt x="32" y="11"/>
                  </a:cubicBezTo>
                  <a:cubicBezTo>
                    <a:pt x="32" y="9"/>
                    <a:pt x="32" y="8"/>
                    <a:pt x="33" y="6"/>
                  </a:cubicBezTo>
                  <a:cubicBezTo>
                    <a:pt x="1" y="0"/>
                    <a:pt x="1" y="0"/>
                    <a:pt x="1"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6" name="Freeform 178"/>
            <p:cNvSpPr>
              <a:spLocks/>
            </p:cNvSpPr>
            <p:nvPr/>
          </p:nvSpPr>
          <p:spPr bwMode="auto">
            <a:xfrm>
              <a:off x="1303538" y="3665690"/>
              <a:ext cx="175332" cy="62098"/>
            </a:xfrm>
            <a:custGeom>
              <a:avLst/>
              <a:gdLst>
                <a:gd name="T0" fmla="*/ 32 w 33"/>
                <a:gd name="T1" fmla="*/ 0 h 12"/>
                <a:gd name="T2" fmla="*/ 0 w 33"/>
                <a:gd name="T3" fmla="*/ 6 h 12"/>
                <a:gd name="T4" fmla="*/ 1 w 33"/>
                <a:gd name="T5" fmla="*/ 12 h 12"/>
                <a:gd name="T6" fmla="*/ 33 w 33"/>
                <a:gd name="T7" fmla="*/ 5 h 12"/>
                <a:gd name="T8" fmla="*/ 32 w 33"/>
                <a:gd name="T9" fmla="*/ 0 h 12"/>
              </a:gdLst>
              <a:ahLst/>
              <a:cxnLst>
                <a:cxn ang="0">
                  <a:pos x="T0" y="T1"/>
                </a:cxn>
                <a:cxn ang="0">
                  <a:pos x="T2" y="T3"/>
                </a:cxn>
                <a:cxn ang="0">
                  <a:pos x="T4" y="T5"/>
                </a:cxn>
                <a:cxn ang="0">
                  <a:pos x="T6" y="T7"/>
                </a:cxn>
                <a:cxn ang="0">
                  <a:pos x="T8" y="T9"/>
                </a:cxn>
              </a:cxnLst>
              <a:rect l="0" t="0" r="r" b="b"/>
              <a:pathLst>
                <a:path w="33" h="12">
                  <a:moveTo>
                    <a:pt x="32" y="0"/>
                  </a:moveTo>
                  <a:cubicBezTo>
                    <a:pt x="0" y="6"/>
                    <a:pt x="0" y="6"/>
                    <a:pt x="0" y="6"/>
                  </a:cubicBezTo>
                  <a:cubicBezTo>
                    <a:pt x="1" y="8"/>
                    <a:pt x="1" y="10"/>
                    <a:pt x="1" y="12"/>
                  </a:cubicBezTo>
                  <a:cubicBezTo>
                    <a:pt x="33" y="5"/>
                    <a:pt x="33" y="5"/>
                    <a:pt x="33" y="5"/>
                  </a:cubicBezTo>
                  <a:cubicBezTo>
                    <a:pt x="32" y="4"/>
                    <a:pt x="32" y="2"/>
                    <a:pt x="32"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7" name="Freeform 179"/>
            <p:cNvSpPr>
              <a:spLocks/>
            </p:cNvSpPr>
            <p:nvPr/>
          </p:nvSpPr>
          <p:spPr bwMode="auto">
            <a:xfrm>
              <a:off x="1285275" y="3176220"/>
              <a:ext cx="168027" cy="40181"/>
            </a:xfrm>
            <a:custGeom>
              <a:avLst/>
              <a:gdLst>
                <a:gd name="T0" fmla="*/ 0 w 32"/>
                <a:gd name="T1" fmla="*/ 0 h 8"/>
                <a:gd name="T2" fmla="*/ 0 w 32"/>
                <a:gd name="T3" fmla="*/ 5 h 8"/>
                <a:gd name="T4" fmla="*/ 31 w 32"/>
                <a:gd name="T5" fmla="*/ 8 h 8"/>
                <a:gd name="T6" fmla="*/ 32 w 32"/>
                <a:gd name="T7" fmla="*/ 3 h 8"/>
                <a:gd name="T8" fmla="*/ 0 w 32"/>
                <a:gd name="T9" fmla="*/ 0 h 8"/>
              </a:gdLst>
              <a:ahLst/>
              <a:cxnLst>
                <a:cxn ang="0">
                  <a:pos x="T0" y="T1"/>
                </a:cxn>
                <a:cxn ang="0">
                  <a:pos x="T2" y="T3"/>
                </a:cxn>
                <a:cxn ang="0">
                  <a:pos x="T4" y="T5"/>
                </a:cxn>
                <a:cxn ang="0">
                  <a:pos x="T6" y="T7"/>
                </a:cxn>
                <a:cxn ang="0">
                  <a:pos x="T8" y="T9"/>
                </a:cxn>
              </a:cxnLst>
              <a:rect l="0" t="0" r="r" b="b"/>
              <a:pathLst>
                <a:path w="32" h="8">
                  <a:moveTo>
                    <a:pt x="0" y="0"/>
                  </a:moveTo>
                  <a:cubicBezTo>
                    <a:pt x="0" y="1"/>
                    <a:pt x="0" y="3"/>
                    <a:pt x="0" y="5"/>
                  </a:cubicBezTo>
                  <a:cubicBezTo>
                    <a:pt x="31" y="8"/>
                    <a:pt x="31" y="8"/>
                    <a:pt x="31" y="8"/>
                  </a:cubicBezTo>
                  <a:cubicBezTo>
                    <a:pt x="32" y="6"/>
                    <a:pt x="32" y="5"/>
                    <a:pt x="32" y="3"/>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8" name="Freeform 180"/>
            <p:cNvSpPr>
              <a:spLocks/>
            </p:cNvSpPr>
            <p:nvPr/>
          </p:nvSpPr>
          <p:spPr bwMode="auto">
            <a:xfrm>
              <a:off x="1285275" y="3504968"/>
              <a:ext cx="168027" cy="47487"/>
            </a:xfrm>
            <a:custGeom>
              <a:avLst/>
              <a:gdLst>
                <a:gd name="T0" fmla="*/ 31 w 32"/>
                <a:gd name="T1" fmla="*/ 0 h 9"/>
                <a:gd name="T2" fmla="*/ 0 w 32"/>
                <a:gd name="T3" fmla="*/ 3 h 9"/>
                <a:gd name="T4" fmla="*/ 0 w 32"/>
                <a:gd name="T5" fmla="*/ 9 h 9"/>
                <a:gd name="T6" fmla="*/ 32 w 32"/>
                <a:gd name="T7" fmla="*/ 5 h 9"/>
                <a:gd name="T8" fmla="*/ 31 w 32"/>
                <a:gd name="T9" fmla="*/ 0 h 9"/>
              </a:gdLst>
              <a:ahLst/>
              <a:cxnLst>
                <a:cxn ang="0">
                  <a:pos x="T0" y="T1"/>
                </a:cxn>
                <a:cxn ang="0">
                  <a:pos x="T2" y="T3"/>
                </a:cxn>
                <a:cxn ang="0">
                  <a:pos x="T4" y="T5"/>
                </a:cxn>
                <a:cxn ang="0">
                  <a:pos x="T6" y="T7"/>
                </a:cxn>
                <a:cxn ang="0">
                  <a:pos x="T8" y="T9"/>
                </a:cxn>
              </a:cxnLst>
              <a:rect l="0" t="0" r="r" b="b"/>
              <a:pathLst>
                <a:path w="32" h="9">
                  <a:moveTo>
                    <a:pt x="31" y="0"/>
                  </a:moveTo>
                  <a:cubicBezTo>
                    <a:pt x="0" y="3"/>
                    <a:pt x="0" y="3"/>
                    <a:pt x="0" y="3"/>
                  </a:cubicBezTo>
                  <a:cubicBezTo>
                    <a:pt x="0" y="5"/>
                    <a:pt x="0" y="7"/>
                    <a:pt x="0" y="9"/>
                  </a:cubicBezTo>
                  <a:cubicBezTo>
                    <a:pt x="32" y="5"/>
                    <a:pt x="32" y="5"/>
                    <a:pt x="32" y="5"/>
                  </a:cubicBezTo>
                  <a:cubicBezTo>
                    <a:pt x="32" y="4"/>
                    <a:pt x="32" y="2"/>
                    <a:pt x="31"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9" name="Freeform 181"/>
            <p:cNvSpPr>
              <a:spLocks/>
            </p:cNvSpPr>
            <p:nvPr/>
          </p:nvSpPr>
          <p:spPr bwMode="auto">
            <a:xfrm>
              <a:off x="1274316" y="3347901"/>
              <a:ext cx="168027" cy="25570"/>
            </a:xfrm>
            <a:custGeom>
              <a:avLst/>
              <a:gdLst>
                <a:gd name="T0" fmla="*/ 0 w 32"/>
                <a:gd name="T1" fmla="*/ 0 h 5"/>
                <a:gd name="T2" fmla="*/ 0 w 32"/>
                <a:gd name="T3" fmla="*/ 5 h 5"/>
                <a:gd name="T4" fmla="*/ 0 w 32"/>
                <a:gd name="T5" fmla="*/ 5 h 5"/>
                <a:gd name="T6" fmla="*/ 32 w 32"/>
                <a:gd name="T7" fmla="*/ 5 h 5"/>
                <a:gd name="T8" fmla="*/ 32 w 32"/>
                <a:gd name="T9" fmla="*/ 5 h 5"/>
                <a:gd name="T10" fmla="*/ 32 w 32"/>
                <a:gd name="T11" fmla="*/ 0 h 5"/>
                <a:gd name="T12" fmla="*/ 0 w 32"/>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32" h="5">
                  <a:moveTo>
                    <a:pt x="0" y="0"/>
                  </a:moveTo>
                  <a:cubicBezTo>
                    <a:pt x="0" y="2"/>
                    <a:pt x="0" y="3"/>
                    <a:pt x="0" y="5"/>
                  </a:cubicBezTo>
                  <a:cubicBezTo>
                    <a:pt x="0" y="5"/>
                    <a:pt x="0" y="5"/>
                    <a:pt x="0" y="5"/>
                  </a:cubicBezTo>
                  <a:cubicBezTo>
                    <a:pt x="32" y="5"/>
                    <a:pt x="32" y="5"/>
                    <a:pt x="32" y="5"/>
                  </a:cubicBezTo>
                  <a:cubicBezTo>
                    <a:pt x="32" y="5"/>
                    <a:pt x="32" y="5"/>
                    <a:pt x="32" y="5"/>
                  </a:cubicBezTo>
                  <a:cubicBezTo>
                    <a:pt x="32" y="3"/>
                    <a:pt x="32" y="2"/>
                    <a:pt x="32"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1" name="Freeform 291"/>
            <p:cNvSpPr>
              <a:spLocks/>
            </p:cNvSpPr>
            <p:nvPr/>
          </p:nvSpPr>
          <p:spPr bwMode="auto">
            <a:xfrm>
              <a:off x="1058805" y="5440928"/>
              <a:ext cx="25568" cy="18265"/>
            </a:xfrm>
            <a:custGeom>
              <a:avLst/>
              <a:gdLst>
                <a:gd name="T0" fmla="*/ 3 w 5"/>
                <a:gd name="T1" fmla="*/ 0 h 3"/>
                <a:gd name="T2" fmla="*/ 0 w 5"/>
                <a:gd name="T3" fmla="*/ 0 h 3"/>
                <a:gd name="T4" fmla="*/ 4 w 5"/>
                <a:gd name="T5" fmla="*/ 3 h 3"/>
                <a:gd name="T6" fmla="*/ 5 w 5"/>
                <a:gd name="T7" fmla="*/ 2 h 3"/>
                <a:gd name="T8" fmla="*/ 3 w 5"/>
                <a:gd name="T9" fmla="*/ 0 h 3"/>
              </a:gdLst>
              <a:ahLst/>
              <a:cxnLst>
                <a:cxn ang="0">
                  <a:pos x="T0" y="T1"/>
                </a:cxn>
                <a:cxn ang="0">
                  <a:pos x="T2" y="T3"/>
                </a:cxn>
                <a:cxn ang="0">
                  <a:pos x="T4" y="T5"/>
                </a:cxn>
                <a:cxn ang="0">
                  <a:pos x="T6" y="T7"/>
                </a:cxn>
                <a:cxn ang="0">
                  <a:pos x="T8" y="T9"/>
                </a:cxn>
              </a:cxnLst>
              <a:rect l="0" t="0" r="r" b="b"/>
              <a:pathLst>
                <a:path w="5" h="3">
                  <a:moveTo>
                    <a:pt x="3" y="0"/>
                  </a:moveTo>
                  <a:cubicBezTo>
                    <a:pt x="0" y="0"/>
                    <a:pt x="0" y="0"/>
                    <a:pt x="0" y="0"/>
                  </a:cubicBezTo>
                  <a:cubicBezTo>
                    <a:pt x="1" y="1"/>
                    <a:pt x="3" y="2"/>
                    <a:pt x="4" y="3"/>
                  </a:cubicBezTo>
                  <a:cubicBezTo>
                    <a:pt x="5" y="2"/>
                    <a:pt x="5" y="2"/>
                    <a:pt x="5" y="2"/>
                  </a:cubicBezTo>
                  <a:cubicBezTo>
                    <a:pt x="4" y="1"/>
                    <a:pt x="4" y="1"/>
                    <a:pt x="3"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nvGrpSpPr>
            <p:cNvPr id="333" name="组合 332"/>
            <p:cNvGrpSpPr/>
            <p:nvPr/>
          </p:nvGrpSpPr>
          <p:grpSpPr>
            <a:xfrm>
              <a:off x="594320" y="877051"/>
              <a:ext cx="4989661" cy="4992840"/>
              <a:chOff x="174838" y="498750"/>
              <a:chExt cx="5734825" cy="5738479"/>
            </a:xfrm>
          </p:grpSpPr>
          <p:sp>
            <p:nvSpPr>
              <p:cNvPr id="330" name="Freeform 290"/>
              <p:cNvSpPr>
                <a:spLocks noEditPoints="1"/>
              </p:cNvSpPr>
              <p:nvPr/>
            </p:nvSpPr>
            <p:spPr bwMode="auto">
              <a:xfrm>
                <a:off x="174838" y="498750"/>
                <a:ext cx="5734825" cy="4942178"/>
              </a:xfrm>
              <a:custGeom>
                <a:avLst/>
                <a:gdLst>
                  <a:gd name="T0" fmla="*/ 171 w 1091"/>
                  <a:gd name="T1" fmla="*/ 940 h 940"/>
                  <a:gd name="T2" fmla="*/ 932 w 1091"/>
                  <a:gd name="T3" fmla="*/ 931 h 940"/>
                  <a:gd name="T4" fmla="*/ 109 w 1091"/>
                  <a:gd name="T5" fmla="*/ 874 h 940"/>
                  <a:gd name="T6" fmla="*/ 990 w 1091"/>
                  <a:gd name="T7" fmla="*/ 858 h 940"/>
                  <a:gd name="T8" fmla="*/ 990 w 1091"/>
                  <a:gd name="T9" fmla="*/ 858 h 940"/>
                  <a:gd name="T10" fmla="*/ 93 w 1091"/>
                  <a:gd name="T11" fmla="*/ 847 h 940"/>
                  <a:gd name="T12" fmla="*/ 1009 w 1091"/>
                  <a:gd name="T13" fmla="*/ 833 h 940"/>
                  <a:gd name="T14" fmla="*/ 46 w 1091"/>
                  <a:gd name="T15" fmla="*/ 766 h 940"/>
                  <a:gd name="T16" fmla="*/ 1050 w 1091"/>
                  <a:gd name="T17" fmla="*/ 749 h 940"/>
                  <a:gd name="T18" fmla="*/ 1050 w 1091"/>
                  <a:gd name="T19" fmla="*/ 749 h 940"/>
                  <a:gd name="T20" fmla="*/ 37 w 1091"/>
                  <a:gd name="T21" fmla="*/ 737 h 940"/>
                  <a:gd name="T22" fmla="*/ 1062 w 1091"/>
                  <a:gd name="T23" fmla="*/ 721 h 940"/>
                  <a:gd name="T24" fmla="*/ 9 w 1091"/>
                  <a:gd name="T25" fmla="*/ 648 h 940"/>
                  <a:gd name="T26" fmla="*/ 1083 w 1091"/>
                  <a:gd name="T27" fmla="*/ 630 h 940"/>
                  <a:gd name="T28" fmla="*/ 1083 w 1091"/>
                  <a:gd name="T29" fmla="*/ 630 h 940"/>
                  <a:gd name="T30" fmla="*/ 6 w 1091"/>
                  <a:gd name="T31" fmla="*/ 617 h 940"/>
                  <a:gd name="T32" fmla="*/ 1089 w 1091"/>
                  <a:gd name="T33" fmla="*/ 599 h 940"/>
                  <a:gd name="T34" fmla="*/ 0 w 1091"/>
                  <a:gd name="T35" fmla="*/ 555 h 940"/>
                  <a:gd name="T36" fmla="*/ 1090 w 1091"/>
                  <a:gd name="T37" fmla="*/ 506 h 940"/>
                  <a:gd name="T38" fmla="*/ 1090 w 1091"/>
                  <a:gd name="T39" fmla="*/ 506 h 940"/>
                  <a:gd name="T40" fmla="*/ 8 w 1091"/>
                  <a:gd name="T41" fmla="*/ 462 h 940"/>
                  <a:gd name="T42" fmla="*/ 1085 w 1091"/>
                  <a:gd name="T43" fmla="*/ 475 h 940"/>
                  <a:gd name="T44" fmla="*/ 12 w 1091"/>
                  <a:gd name="T45" fmla="*/ 431 h 940"/>
                  <a:gd name="T46" fmla="*/ 1067 w 1091"/>
                  <a:gd name="T47" fmla="*/ 384 h 940"/>
                  <a:gd name="T48" fmla="*/ 1067 w 1091"/>
                  <a:gd name="T49" fmla="*/ 384 h 940"/>
                  <a:gd name="T50" fmla="*/ 41 w 1091"/>
                  <a:gd name="T51" fmla="*/ 343 h 940"/>
                  <a:gd name="T52" fmla="*/ 1055 w 1091"/>
                  <a:gd name="T53" fmla="*/ 355 h 940"/>
                  <a:gd name="T54" fmla="*/ 52 w 1091"/>
                  <a:gd name="T55" fmla="*/ 312 h 940"/>
                  <a:gd name="T56" fmla="*/ 68 w 1091"/>
                  <a:gd name="T57" fmla="*/ 285 h 940"/>
                  <a:gd name="T58" fmla="*/ 1030 w 1091"/>
                  <a:gd name="T59" fmla="*/ 298 h 940"/>
                  <a:gd name="T60" fmla="*/ 82 w 1091"/>
                  <a:gd name="T61" fmla="*/ 258 h 940"/>
                  <a:gd name="T62" fmla="*/ 982 w 1091"/>
                  <a:gd name="T63" fmla="*/ 218 h 940"/>
                  <a:gd name="T64" fmla="*/ 982 w 1091"/>
                  <a:gd name="T65" fmla="*/ 218 h 940"/>
                  <a:gd name="T66" fmla="*/ 139 w 1091"/>
                  <a:gd name="T67" fmla="*/ 184 h 940"/>
                  <a:gd name="T68" fmla="*/ 961 w 1091"/>
                  <a:gd name="T69" fmla="*/ 195 h 940"/>
                  <a:gd name="T70" fmla="*/ 159 w 1091"/>
                  <a:gd name="T71" fmla="*/ 160 h 940"/>
                  <a:gd name="T72" fmla="*/ 896 w 1091"/>
                  <a:gd name="T73" fmla="*/ 128 h 940"/>
                  <a:gd name="T74" fmla="*/ 896 w 1091"/>
                  <a:gd name="T75" fmla="*/ 128 h 940"/>
                  <a:gd name="T76" fmla="*/ 232 w 1091"/>
                  <a:gd name="T77" fmla="*/ 101 h 940"/>
                  <a:gd name="T78" fmla="*/ 871 w 1091"/>
                  <a:gd name="T79" fmla="*/ 110 h 940"/>
                  <a:gd name="T80" fmla="*/ 257 w 1091"/>
                  <a:gd name="T81" fmla="*/ 83 h 940"/>
                  <a:gd name="T82" fmla="*/ 793 w 1091"/>
                  <a:gd name="T83" fmla="*/ 59 h 940"/>
                  <a:gd name="T84" fmla="*/ 793 w 1091"/>
                  <a:gd name="T85" fmla="*/ 59 h 940"/>
                  <a:gd name="T86" fmla="*/ 341 w 1091"/>
                  <a:gd name="T87" fmla="*/ 42 h 940"/>
                  <a:gd name="T88" fmla="*/ 764 w 1091"/>
                  <a:gd name="T89" fmla="*/ 48 h 940"/>
                  <a:gd name="T90" fmla="*/ 369 w 1091"/>
                  <a:gd name="T91" fmla="*/ 29 h 940"/>
                  <a:gd name="T92" fmla="*/ 676 w 1091"/>
                  <a:gd name="T93" fmla="*/ 16 h 940"/>
                  <a:gd name="T94" fmla="*/ 676 w 1091"/>
                  <a:gd name="T95" fmla="*/ 16 h 940"/>
                  <a:gd name="T96" fmla="*/ 460 w 1091"/>
                  <a:gd name="T97" fmla="*/ 9 h 940"/>
                  <a:gd name="T98" fmla="*/ 645 w 1091"/>
                  <a:gd name="T99" fmla="*/ 11 h 940"/>
                  <a:gd name="T100" fmla="*/ 491 w 1091"/>
                  <a:gd name="T101" fmla="*/ 3 h 940"/>
                  <a:gd name="T102" fmla="*/ 553 w 1091"/>
                  <a:gd name="T103" fmla="*/ 0 h 940"/>
                  <a:gd name="T104" fmla="*/ 553 w 1091"/>
                  <a:gd name="T105" fmla="*/ 0 h 9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91" h="940">
                    <a:moveTo>
                      <a:pt x="151" y="920"/>
                    </a:moveTo>
                    <a:cubicBezTo>
                      <a:pt x="150" y="921"/>
                      <a:pt x="150" y="921"/>
                      <a:pt x="150" y="921"/>
                    </a:cubicBezTo>
                    <a:cubicBezTo>
                      <a:pt x="156" y="928"/>
                      <a:pt x="162" y="934"/>
                      <a:pt x="168" y="940"/>
                    </a:cubicBezTo>
                    <a:cubicBezTo>
                      <a:pt x="171" y="940"/>
                      <a:pt x="171" y="940"/>
                      <a:pt x="171" y="940"/>
                    </a:cubicBezTo>
                    <a:cubicBezTo>
                      <a:pt x="164" y="934"/>
                      <a:pt x="158" y="927"/>
                      <a:pt x="151" y="920"/>
                    </a:cubicBezTo>
                    <a:moveTo>
                      <a:pt x="952" y="907"/>
                    </a:moveTo>
                    <a:cubicBezTo>
                      <a:pt x="945" y="914"/>
                      <a:pt x="938" y="922"/>
                      <a:pt x="931" y="929"/>
                    </a:cubicBezTo>
                    <a:cubicBezTo>
                      <a:pt x="932" y="931"/>
                      <a:pt x="932" y="931"/>
                      <a:pt x="932" y="931"/>
                    </a:cubicBezTo>
                    <a:cubicBezTo>
                      <a:pt x="940" y="923"/>
                      <a:pt x="947" y="916"/>
                      <a:pt x="954" y="908"/>
                    </a:cubicBezTo>
                    <a:cubicBezTo>
                      <a:pt x="952" y="907"/>
                      <a:pt x="952" y="907"/>
                      <a:pt x="952" y="907"/>
                    </a:cubicBezTo>
                    <a:moveTo>
                      <a:pt x="111" y="873"/>
                    </a:moveTo>
                    <a:cubicBezTo>
                      <a:pt x="109" y="874"/>
                      <a:pt x="109" y="874"/>
                      <a:pt x="109" y="874"/>
                    </a:cubicBezTo>
                    <a:cubicBezTo>
                      <a:pt x="116" y="882"/>
                      <a:pt x="122" y="890"/>
                      <a:pt x="129" y="898"/>
                    </a:cubicBezTo>
                    <a:cubicBezTo>
                      <a:pt x="130" y="897"/>
                      <a:pt x="130" y="897"/>
                      <a:pt x="130" y="897"/>
                    </a:cubicBezTo>
                    <a:cubicBezTo>
                      <a:pt x="124" y="889"/>
                      <a:pt x="117" y="881"/>
                      <a:pt x="111" y="873"/>
                    </a:cubicBezTo>
                    <a:moveTo>
                      <a:pt x="990" y="858"/>
                    </a:moveTo>
                    <a:cubicBezTo>
                      <a:pt x="985" y="866"/>
                      <a:pt x="978" y="875"/>
                      <a:pt x="972" y="883"/>
                    </a:cubicBezTo>
                    <a:cubicBezTo>
                      <a:pt x="974" y="884"/>
                      <a:pt x="974" y="884"/>
                      <a:pt x="974" y="884"/>
                    </a:cubicBezTo>
                    <a:cubicBezTo>
                      <a:pt x="980" y="876"/>
                      <a:pt x="986" y="868"/>
                      <a:pt x="992" y="859"/>
                    </a:cubicBezTo>
                    <a:cubicBezTo>
                      <a:pt x="990" y="858"/>
                      <a:pt x="990" y="858"/>
                      <a:pt x="990" y="858"/>
                    </a:cubicBezTo>
                    <a:moveTo>
                      <a:pt x="77" y="821"/>
                    </a:moveTo>
                    <a:cubicBezTo>
                      <a:pt x="75" y="822"/>
                      <a:pt x="75" y="822"/>
                      <a:pt x="75" y="822"/>
                    </a:cubicBezTo>
                    <a:cubicBezTo>
                      <a:pt x="80" y="831"/>
                      <a:pt x="86" y="840"/>
                      <a:pt x="91" y="848"/>
                    </a:cubicBezTo>
                    <a:cubicBezTo>
                      <a:pt x="93" y="847"/>
                      <a:pt x="93" y="847"/>
                      <a:pt x="93" y="847"/>
                    </a:cubicBezTo>
                    <a:cubicBezTo>
                      <a:pt x="87" y="839"/>
                      <a:pt x="82" y="830"/>
                      <a:pt x="77" y="821"/>
                    </a:cubicBezTo>
                    <a:moveTo>
                      <a:pt x="1023" y="805"/>
                    </a:moveTo>
                    <a:cubicBezTo>
                      <a:pt x="1018" y="814"/>
                      <a:pt x="1013" y="823"/>
                      <a:pt x="1008" y="832"/>
                    </a:cubicBezTo>
                    <a:cubicBezTo>
                      <a:pt x="1009" y="833"/>
                      <a:pt x="1009" y="833"/>
                      <a:pt x="1009" y="833"/>
                    </a:cubicBezTo>
                    <a:cubicBezTo>
                      <a:pt x="1015" y="824"/>
                      <a:pt x="1020" y="815"/>
                      <a:pt x="1025" y="806"/>
                    </a:cubicBezTo>
                    <a:cubicBezTo>
                      <a:pt x="1023" y="805"/>
                      <a:pt x="1023" y="805"/>
                      <a:pt x="1023" y="805"/>
                    </a:cubicBezTo>
                    <a:moveTo>
                      <a:pt x="48" y="766"/>
                    </a:moveTo>
                    <a:cubicBezTo>
                      <a:pt x="46" y="766"/>
                      <a:pt x="46" y="766"/>
                      <a:pt x="46" y="766"/>
                    </a:cubicBezTo>
                    <a:cubicBezTo>
                      <a:pt x="51" y="776"/>
                      <a:pt x="55" y="785"/>
                      <a:pt x="60" y="795"/>
                    </a:cubicBezTo>
                    <a:cubicBezTo>
                      <a:pt x="62" y="794"/>
                      <a:pt x="62" y="794"/>
                      <a:pt x="62" y="794"/>
                    </a:cubicBezTo>
                    <a:cubicBezTo>
                      <a:pt x="57" y="784"/>
                      <a:pt x="53" y="775"/>
                      <a:pt x="48" y="766"/>
                    </a:cubicBezTo>
                    <a:moveTo>
                      <a:pt x="1050" y="749"/>
                    </a:moveTo>
                    <a:cubicBezTo>
                      <a:pt x="1046" y="759"/>
                      <a:pt x="1042" y="768"/>
                      <a:pt x="1037" y="778"/>
                    </a:cubicBezTo>
                    <a:cubicBezTo>
                      <a:pt x="1039" y="778"/>
                      <a:pt x="1039" y="778"/>
                      <a:pt x="1039" y="778"/>
                    </a:cubicBezTo>
                    <a:cubicBezTo>
                      <a:pt x="1043" y="769"/>
                      <a:pt x="1048" y="759"/>
                      <a:pt x="1051" y="750"/>
                    </a:cubicBezTo>
                    <a:cubicBezTo>
                      <a:pt x="1050" y="749"/>
                      <a:pt x="1050" y="749"/>
                      <a:pt x="1050" y="749"/>
                    </a:cubicBezTo>
                    <a:moveTo>
                      <a:pt x="27" y="707"/>
                    </a:moveTo>
                    <a:cubicBezTo>
                      <a:pt x="25" y="708"/>
                      <a:pt x="25" y="708"/>
                      <a:pt x="25" y="708"/>
                    </a:cubicBezTo>
                    <a:cubicBezTo>
                      <a:pt x="28" y="718"/>
                      <a:pt x="31" y="728"/>
                      <a:pt x="35" y="738"/>
                    </a:cubicBezTo>
                    <a:cubicBezTo>
                      <a:pt x="37" y="737"/>
                      <a:pt x="37" y="737"/>
                      <a:pt x="37" y="737"/>
                    </a:cubicBezTo>
                    <a:cubicBezTo>
                      <a:pt x="33" y="727"/>
                      <a:pt x="30" y="717"/>
                      <a:pt x="27" y="707"/>
                    </a:cubicBezTo>
                    <a:moveTo>
                      <a:pt x="1070" y="690"/>
                    </a:moveTo>
                    <a:cubicBezTo>
                      <a:pt x="1067" y="700"/>
                      <a:pt x="1064" y="710"/>
                      <a:pt x="1060" y="720"/>
                    </a:cubicBezTo>
                    <a:cubicBezTo>
                      <a:pt x="1062" y="721"/>
                      <a:pt x="1062" y="721"/>
                      <a:pt x="1062" y="721"/>
                    </a:cubicBezTo>
                    <a:cubicBezTo>
                      <a:pt x="1066" y="711"/>
                      <a:pt x="1069" y="701"/>
                      <a:pt x="1072" y="691"/>
                    </a:cubicBezTo>
                    <a:cubicBezTo>
                      <a:pt x="1070" y="690"/>
                      <a:pt x="1070" y="690"/>
                      <a:pt x="1070" y="690"/>
                    </a:cubicBezTo>
                    <a:moveTo>
                      <a:pt x="11" y="647"/>
                    </a:moveTo>
                    <a:cubicBezTo>
                      <a:pt x="9" y="648"/>
                      <a:pt x="9" y="648"/>
                      <a:pt x="9" y="648"/>
                    </a:cubicBezTo>
                    <a:cubicBezTo>
                      <a:pt x="11" y="658"/>
                      <a:pt x="14" y="668"/>
                      <a:pt x="16" y="678"/>
                    </a:cubicBezTo>
                    <a:cubicBezTo>
                      <a:pt x="18" y="678"/>
                      <a:pt x="18" y="678"/>
                      <a:pt x="18" y="678"/>
                    </a:cubicBezTo>
                    <a:cubicBezTo>
                      <a:pt x="16" y="668"/>
                      <a:pt x="13" y="657"/>
                      <a:pt x="11" y="647"/>
                    </a:cubicBezTo>
                    <a:moveTo>
                      <a:pt x="1083" y="630"/>
                    </a:moveTo>
                    <a:cubicBezTo>
                      <a:pt x="1081" y="640"/>
                      <a:pt x="1079" y="650"/>
                      <a:pt x="1077" y="660"/>
                    </a:cubicBezTo>
                    <a:cubicBezTo>
                      <a:pt x="1079" y="661"/>
                      <a:pt x="1079" y="661"/>
                      <a:pt x="1079" y="661"/>
                    </a:cubicBezTo>
                    <a:cubicBezTo>
                      <a:pt x="1081" y="651"/>
                      <a:pt x="1083" y="640"/>
                      <a:pt x="1085" y="630"/>
                    </a:cubicBezTo>
                    <a:cubicBezTo>
                      <a:pt x="1083" y="630"/>
                      <a:pt x="1083" y="630"/>
                      <a:pt x="1083" y="630"/>
                    </a:cubicBezTo>
                    <a:moveTo>
                      <a:pt x="3" y="586"/>
                    </a:moveTo>
                    <a:cubicBezTo>
                      <a:pt x="1" y="586"/>
                      <a:pt x="1" y="586"/>
                      <a:pt x="1" y="586"/>
                    </a:cubicBezTo>
                    <a:cubicBezTo>
                      <a:pt x="2" y="596"/>
                      <a:pt x="3" y="607"/>
                      <a:pt x="4" y="617"/>
                    </a:cubicBezTo>
                    <a:cubicBezTo>
                      <a:pt x="6" y="617"/>
                      <a:pt x="6" y="617"/>
                      <a:pt x="6" y="617"/>
                    </a:cubicBezTo>
                    <a:cubicBezTo>
                      <a:pt x="5" y="606"/>
                      <a:pt x="4" y="596"/>
                      <a:pt x="3" y="586"/>
                    </a:cubicBezTo>
                    <a:moveTo>
                      <a:pt x="1089" y="568"/>
                    </a:moveTo>
                    <a:cubicBezTo>
                      <a:pt x="1088" y="578"/>
                      <a:pt x="1088" y="589"/>
                      <a:pt x="1087" y="599"/>
                    </a:cubicBezTo>
                    <a:cubicBezTo>
                      <a:pt x="1089" y="599"/>
                      <a:pt x="1089" y="599"/>
                      <a:pt x="1089" y="599"/>
                    </a:cubicBezTo>
                    <a:cubicBezTo>
                      <a:pt x="1090" y="589"/>
                      <a:pt x="1090" y="578"/>
                      <a:pt x="1091" y="568"/>
                    </a:cubicBezTo>
                    <a:cubicBezTo>
                      <a:pt x="1089" y="568"/>
                      <a:pt x="1089" y="568"/>
                      <a:pt x="1089" y="568"/>
                    </a:cubicBezTo>
                    <a:moveTo>
                      <a:pt x="0" y="524"/>
                    </a:moveTo>
                    <a:cubicBezTo>
                      <a:pt x="0" y="534"/>
                      <a:pt x="0" y="545"/>
                      <a:pt x="0" y="555"/>
                    </a:cubicBezTo>
                    <a:cubicBezTo>
                      <a:pt x="2" y="555"/>
                      <a:pt x="2" y="555"/>
                      <a:pt x="2" y="555"/>
                    </a:cubicBezTo>
                    <a:cubicBezTo>
                      <a:pt x="2" y="545"/>
                      <a:pt x="2" y="534"/>
                      <a:pt x="2" y="524"/>
                    </a:cubicBezTo>
                    <a:cubicBezTo>
                      <a:pt x="0" y="524"/>
                      <a:pt x="0" y="524"/>
                      <a:pt x="0" y="524"/>
                    </a:cubicBezTo>
                    <a:moveTo>
                      <a:pt x="1090" y="506"/>
                    </a:moveTo>
                    <a:cubicBezTo>
                      <a:pt x="1088" y="506"/>
                      <a:pt x="1088" y="506"/>
                      <a:pt x="1088" y="506"/>
                    </a:cubicBezTo>
                    <a:cubicBezTo>
                      <a:pt x="1088" y="516"/>
                      <a:pt x="1089" y="527"/>
                      <a:pt x="1089" y="537"/>
                    </a:cubicBezTo>
                    <a:cubicBezTo>
                      <a:pt x="1091" y="537"/>
                      <a:pt x="1091" y="537"/>
                      <a:pt x="1091" y="537"/>
                    </a:cubicBezTo>
                    <a:cubicBezTo>
                      <a:pt x="1091" y="527"/>
                      <a:pt x="1091" y="516"/>
                      <a:pt x="1090" y="506"/>
                    </a:cubicBezTo>
                    <a:moveTo>
                      <a:pt x="6" y="462"/>
                    </a:moveTo>
                    <a:cubicBezTo>
                      <a:pt x="5" y="472"/>
                      <a:pt x="3" y="482"/>
                      <a:pt x="2" y="493"/>
                    </a:cubicBezTo>
                    <a:cubicBezTo>
                      <a:pt x="4" y="493"/>
                      <a:pt x="4" y="493"/>
                      <a:pt x="4" y="493"/>
                    </a:cubicBezTo>
                    <a:cubicBezTo>
                      <a:pt x="5" y="483"/>
                      <a:pt x="7" y="472"/>
                      <a:pt x="8" y="462"/>
                    </a:cubicBezTo>
                    <a:cubicBezTo>
                      <a:pt x="6" y="462"/>
                      <a:pt x="6" y="462"/>
                      <a:pt x="6" y="462"/>
                    </a:cubicBezTo>
                    <a:moveTo>
                      <a:pt x="1082" y="444"/>
                    </a:moveTo>
                    <a:cubicBezTo>
                      <a:pt x="1080" y="445"/>
                      <a:pt x="1080" y="445"/>
                      <a:pt x="1080" y="445"/>
                    </a:cubicBezTo>
                    <a:cubicBezTo>
                      <a:pt x="1082" y="455"/>
                      <a:pt x="1083" y="465"/>
                      <a:pt x="1085" y="475"/>
                    </a:cubicBezTo>
                    <a:cubicBezTo>
                      <a:pt x="1087" y="475"/>
                      <a:pt x="1087" y="475"/>
                      <a:pt x="1087" y="475"/>
                    </a:cubicBezTo>
                    <a:cubicBezTo>
                      <a:pt x="1085" y="465"/>
                      <a:pt x="1084" y="454"/>
                      <a:pt x="1082" y="444"/>
                    </a:cubicBezTo>
                    <a:moveTo>
                      <a:pt x="19" y="401"/>
                    </a:moveTo>
                    <a:cubicBezTo>
                      <a:pt x="17" y="411"/>
                      <a:pt x="14" y="421"/>
                      <a:pt x="12" y="431"/>
                    </a:cubicBezTo>
                    <a:cubicBezTo>
                      <a:pt x="14" y="432"/>
                      <a:pt x="14" y="432"/>
                      <a:pt x="14" y="432"/>
                    </a:cubicBezTo>
                    <a:cubicBezTo>
                      <a:pt x="16" y="422"/>
                      <a:pt x="18" y="411"/>
                      <a:pt x="21" y="402"/>
                    </a:cubicBezTo>
                    <a:cubicBezTo>
                      <a:pt x="19" y="401"/>
                      <a:pt x="19" y="401"/>
                      <a:pt x="19" y="401"/>
                    </a:cubicBezTo>
                    <a:moveTo>
                      <a:pt x="1067" y="384"/>
                    </a:moveTo>
                    <a:cubicBezTo>
                      <a:pt x="1065" y="384"/>
                      <a:pt x="1065" y="384"/>
                      <a:pt x="1065" y="384"/>
                    </a:cubicBezTo>
                    <a:cubicBezTo>
                      <a:pt x="1068" y="394"/>
                      <a:pt x="1071" y="404"/>
                      <a:pt x="1073" y="414"/>
                    </a:cubicBezTo>
                    <a:cubicBezTo>
                      <a:pt x="1075" y="414"/>
                      <a:pt x="1075" y="414"/>
                      <a:pt x="1075" y="414"/>
                    </a:cubicBezTo>
                    <a:cubicBezTo>
                      <a:pt x="1072" y="404"/>
                      <a:pt x="1070" y="394"/>
                      <a:pt x="1067" y="384"/>
                    </a:cubicBezTo>
                    <a:moveTo>
                      <a:pt x="39" y="342"/>
                    </a:moveTo>
                    <a:cubicBezTo>
                      <a:pt x="35" y="352"/>
                      <a:pt x="32" y="361"/>
                      <a:pt x="28" y="371"/>
                    </a:cubicBezTo>
                    <a:cubicBezTo>
                      <a:pt x="30" y="372"/>
                      <a:pt x="30" y="372"/>
                      <a:pt x="30" y="372"/>
                    </a:cubicBezTo>
                    <a:cubicBezTo>
                      <a:pt x="34" y="362"/>
                      <a:pt x="37" y="352"/>
                      <a:pt x="41" y="343"/>
                    </a:cubicBezTo>
                    <a:cubicBezTo>
                      <a:pt x="39" y="342"/>
                      <a:pt x="39" y="342"/>
                      <a:pt x="39" y="342"/>
                    </a:cubicBezTo>
                    <a:moveTo>
                      <a:pt x="1045" y="325"/>
                    </a:moveTo>
                    <a:cubicBezTo>
                      <a:pt x="1043" y="326"/>
                      <a:pt x="1043" y="326"/>
                      <a:pt x="1043" y="326"/>
                    </a:cubicBezTo>
                    <a:cubicBezTo>
                      <a:pt x="1047" y="336"/>
                      <a:pt x="1051" y="345"/>
                      <a:pt x="1055" y="355"/>
                    </a:cubicBezTo>
                    <a:cubicBezTo>
                      <a:pt x="1057" y="354"/>
                      <a:pt x="1057" y="354"/>
                      <a:pt x="1057" y="354"/>
                    </a:cubicBezTo>
                    <a:cubicBezTo>
                      <a:pt x="1053" y="345"/>
                      <a:pt x="1049" y="335"/>
                      <a:pt x="1045" y="325"/>
                    </a:cubicBezTo>
                    <a:moveTo>
                      <a:pt x="66" y="284"/>
                    </a:moveTo>
                    <a:cubicBezTo>
                      <a:pt x="61" y="294"/>
                      <a:pt x="57" y="303"/>
                      <a:pt x="52" y="312"/>
                    </a:cubicBezTo>
                    <a:cubicBezTo>
                      <a:pt x="52" y="313"/>
                      <a:pt x="52" y="313"/>
                      <a:pt x="52" y="313"/>
                    </a:cubicBezTo>
                    <a:cubicBezTo>
                      <a:pt x="54" y="314"/>
                      <a:pt x="54" y="314"/>
                      <a:pt x="54" y="314"/>
                    </a:cubicBezTo>
                    <a:cubicBezTo>
                      <a:pt x="54" y="313"/>
                      <a:pt x="54" y="313"/>
                      <a:pt x="54" y="313"/>
                    </a:cubicBezTo>
                    <a:cubicBezTo>
                      <a:pt x="59" y="304"/>
                      <a:pt x="63" y="295"/>
                      <a:pt x="68" y="285"/>
                    </a:cubicBezTo>
                    <a:cubicBezTo>
                      <a:pt x="66" y="284"/>
                      <a:pt x="66" y="284"/>
                      <a:pt x="66" y="284"/>
                    </a:cubicBezTo>
                    <a:moveTo>
                      <a:pt x="1016" y="270"/>
                    </a:moveTo>
                    <a:cubicBezTo>
                      <a:pt x="1015" y="271"/>
                      <a:pt x="1015" y="271"/>
                      <a:pt x="1015" y="271"/>
                    </a:cubicBezTo>
                    <a:cubicBezTo>
                      <a:pt x="1020" y="280"/>
                      <a:pt x="1025" y="289"/>
                      <a:pt x="1030" y="298"/>
                    </a:cubicBezTo>
                    <a:cubicBezTo>
                      <a:pt x="1031" y="297"/>
                      <a:pt x="1031" y="297"/>
                      <a:pt x="1031" y="297"/>
                    </a:cubicBezTo>
                    <a:cubicBezTo>
                      <a:pt x="1027" y="288"/>
                      <a:pt x="1022" y="279"/>
                      <a:pt x="1016" y="270"/>
                    </a:cubicBezTo>
                    <a:moveTo>
                      <a:pt x="99" y="232"/>
                    </a:moveTo>
                    <a:cubicBezTo>
                      <a:pt x="93" y="240"/>
                      <a:pt x="87" y="249"/>
                      <a:pt x="82" y="258"/>
                    </a:cubicBezTo>
                    <a:cubicBezTo>
                      <a:pt x="84" y="259"/>
                      <a:pt x="84" y="259"/>
                      <a:pt x="84" y="259"/>
                    </a:cubicBezTo>
                    <a:cubicBezTo>
                      <a:pt x="89" y="250"/>
                      <a:pt x="95" y="241"/>
                      <a:pt x="101" y="233"/>
                    </a:cubicBezTo>
                    <a:cubicBezTo>
                      <a:pt x="99" y="232"/>
                      <a:pt x="99" y="232"/>
                      <a:pt x="99" y="232"/>
                    </a:cubicBezTo>
                    <a:moveTo>
                      <a:pt x="982" y="218"/>
                    </a:moveTo>
                    <a:cubicBezTo>
                      <a:pt x="980" y="219"/>
                      <a:pt x="980" y="219"/>
                      <a:pt x="980" y="219"/>
                    </a:cubicBezTo>
                    <a:cubicBezTo>
                      <a:pt x="987" y="227"/>
                      <a:pt x="993" y="236"/>
                      <a:pt x="998" y="245"/>
                    </a:cubicBezTo>
                    <a:cubicBezTo>
                      <a:pt x="1000" y="244"/>
                      <a:pt x="1000" y="244"/>
                      <a:pt x="1000" y="244"/>
                    </a:cubicBezTo>
                    <a:cubicBezTo>
                      <a:pt x="994" y="235"/>
                      <a:pt x="988" y="226"/>
                      <a:pt x="982" y="218"/>
                    </a:cubicBezTo>
                    <a:moveTo>
                      <a:pt x="138" y="183"/>
                    </a:moveTo>
                    <a:cubicBezTo>
                      <a:pt x="131" y="190"/>
                      <a:pt x="124" y="198"/>
                      <a:pt x="118" y="207"/>
                    </a:cubicBezTo>
                    <a:cubicBezTo>
                      <a:pt x="119" y="208"/>
                      <a:pt x="119" y="208"/>
                      <a:pt x="119" y="208"/>
                    </a:cubicBezTo>
                    <a:cubicBezTo>
                      <a:pt x="126" y="200"/>
                      <a:pt x="133" y="192"/>
                      <a:pt x="139" y="184"/>
                    </a:cubicBezTo>
                    <a:cubicBezTo>
                      <a:pt x="138" y="183"/>
                      <a:pt x="138" y="183"/>
                      <a:pt x="138" y="183"/>
                    </a:cubicBezTo>
                    <a:moveTo>
                      <a:pt x="942" y="170"/>
                    </a:moveTo>
                    <a:cubicBezTo>
                      <a:pt x="940" y="172"/>
                      <a:pt x="940" y="172"/>
                      <a:pt x="940" y="172"/>
                    </a:cubicBezTo>
                    <a:cubicBezTo>
                      <a:pt x="947" y="179"/>
                      <a:pt x="954" y="187"/>
                      <a:pt x="961" y="195"/>
                    </a:cubicBezTo>
                    <a:cubicBezTo>
                      <a:pt x="963" y="194"/>
                      <a:pt x="963" y="194"/>
                      <a:pt x="963" y="194"/>
                    </a:cubicBezTo>
                    <a:cubicBezTo>
                      <a:pt x="956" y="186"/>
                      <a:pt x="949" y="178"/>
                      <a:pt x="942" y="170"/>
                    </a:cubicBezTo>
                    <a:moveTo>
                      <a:pt x="182" y="139"/>
                    </a:moveTo>
                    <a:cubicBezTo>
                      <a:pt x="174" y="145"/>
                      <a:pt x="167" y="153"/>
                      <a:pt x="159" y="160"/>
                    </a:cubicBezTo>
                    <a:cubicBezTo>
                      <a:pt x="161" y="161"/>
                      <a:pt x="161" y="161"/>
                      <a:pt x="161" y="161"/>
                    </a:cubicBezTo>
                    <a:cubicBezTo>
                      <a:pt x="168" y="154"/>
                      <a:pt x="176" y="147"/>
                      <a:pt x="183" y="140"/>
                    </a:cubicBezTo>
                    <a:cubicBezTo>
                      <a:pt x="182" y="139"/>
                      <a:pt x="182" y="139"/>
                      <a:pt x="182" y="139"/>
                    </a:cubicBezTo>
                    <a:moveTo>
                      <a:pt x="896" y="128"/>
                    </a:moveTo>
                    <a:cubicBezTo>
                      <a:pt x="895" y="129"/>
                      <a:pt x="895" y="129"/>
                      <a:pt x="895" y="129"/>
                    </a:cubicBezTo>
                    <a:cubicBezTo>
                      <a:pt x="903" y="136"/>
                      <a:pt x="911" y="143"/>
                      <a:pt x="918" y="150"/>
                    </a:cubicBezTo>
                    <a:cubicBezTo>
                      <a:pt x="920" y="148"/>
                      <a:pt x="920" y="148"/>
                      <a:pt x="920" y="148"/>
                    </a:cubicBezTo>
                    <a:cubicBezTo>
                      <a:pt x="912" y="141"/>
                      <a:pt x="904" y="134"/>
                      <a:pt x="896" y="128"/>
                    </a:cubicBezTo>
                    <a:moveTo>
                      <a:pt x="231" y="100"/>
                    </a:moveTo>
                    <a:cubicBezTo>
                      <a:pt x="222" y="106"/>
                      <a:pt x="214" y="112"/>
                      <a:pt x="206" y="119"/>
                    </a:cubicBezTo>
                    <a:cubicBezTo>
                      <a:pt x="207" y="120"/>
                      <a:pt x="207" y="120"/>
                      <a:pt x="207" y="120"/>
                    </a:cubicBezTo>
                    <a:cubicBezTo>
                      <a:pt x="215" y="114"/>
                      <a:pt x="223" y="107"/>
                      <a:pt x="232" y="101"/>
                    </a:cubicBezTo>
                    <a:cubicBezTo>
                      <a:pt x="231" y="100"/>
                      <a:pt x="231" y="100"/>
                      <a:pt x="231" y="100"/>
                    </a:cubicBezTo>
                    <a:moveTo>
                      <a:pt x="846" y="90"/>
                    </a:moveTo>
                    <a:cubicBezTo>
                      <a:pt x="845" y="92"/>
                      <a:pt x="845" y="92"/>
                      <a:pt x="845" y="92"/>
                    </a:cubicBezTo>
                    <a:cubicBezTo>
                      <a:pt x="854" y="98"/>
                      <a:pt x="862" y="104"/>
                      <a:pt x="871" y="110"/>
                    </a:cubicBezTo>
                    <a:cubicBezTo>
                      <a:pt x="872" y="108"/>
                      <a:pt x="872" y="108"/>
                      <a:pt x="872" y="108"/>
                    </a:cubicBezTo>
                    <a:cubicBezTo>
                      <a:pt x="864" y="102"/>
                      <a:pt x="855" y="96"/>
                      <a:pt x="846" y="90"/>
                    </a:cubicBezTo>
                    <a:moveTo>
                      <a:pt x="284" y="67"/>
                    </a:moveTo>
                    <a:cubicBezTo>
                      <a:pt x="275" y="72"/>
                      <a:pt x="266" y="77"/>
                      <a:pt x="257" y="83"/>
                    </a:cubicBezTo>
                    <a:cubicBezTo>
                      <a:pt x="258" y="84"/>
                      <a:pt x="258" y="84"/>
                      <a:pt x="258" y="84"/>
                    </a:cubicBezTo>
                    <a:cubicBezTo>
                      <a:pt x="267" y="79"/>
                      <a:pt x="276" y="74"/>
                      <a:pt x="285" y="69"/>
                    </a:cubicBezTo>
                    <a:cubicBezTo>
                      <a:pt x="284" y="67"/>
                      <a:pt x="284" y="67"/>
                      <a:pt x="284" y="67"/>
                    </a:cubicBezTo>
                    <a:moveTo>
                      <a:pt x="793" y="59"/>
                    </a:moveTo>
                    <a:cubicBezTo>
                      <a:pt x="792" y="61"/>
                      <a:pt x="792" y="61"/>
                      <a:pt x="792" y="61"/>
                    </a:cubicBezTo>
                    <a:cubicBezTo>
                      <a:pt x="801" y="66"/>
                      <a:pt x="810" y="71"/>
                      <a:pt x="819" y="76"/>
                    </a:cubicBezTo>
                    <a:cubicBezTo>
                      <a:pt x="820" y="74"/>
                      <a:pt x="820" y="74"/>
                      <a:pt x="820" y="74"/>
                    </a:cubicBezTo>
                    <a:cubicBezTo>
                      <a:pt x="811" y="69"/>
                      <a:pt x="802" y="64"/>
                      <a:pt x="793" y="59"/>
                    </a:cubicBezTo>
                    <a:moveTo>
                      <a:pt x="340" y="40"/>
                    </a:moveTo>
                    <a:cubicBezTo>
                      <a:pt x="330" y="44"/>
                      <a:pt x="321" y="48"/>
                      <a:pt x="311" y="53"/>
                    </a:cubicBezTo>
                    <a:cubicBezTo>
                      <a:pt x="312" y="55"/>
                      <a:pt x="312" y="55"/>
                      <a:pt x="312" y="55"/>
                    </a:cubicBezTo>
                    <a:cubicBezTo>
                      <a:pt x="322" y="50"/>
                      <a:pt x="331" y="46"/>
                      <a:pt x="341" y="42"/>
                    </a:cubicBezTo>
                    <a:cubicBezTo>
                      <a:pt x="340" y="40"/>
                      <a:pt x="340" y="40"/>
                      <a:pt x="340" y="40"/>
                    </a:cubicBezTo>
                    <a:moveTo>
                      <a:pt x="736" y="34"/>
                    </a:moveTo>
                    <a:cubicBezTo>
                      <a:pt x="735" y="36"/>
                      <a:pt x="735" y="36"/>
                      <a:pt x="735" y="36"/>
                    </a:cubicBezTo>
                    <a:cubicBezTo>
                      <a:pt x="744" y="40"/>
                      <a:pt x="754" y="44"/>
                      <a:pt x="764" y="48"/>
                    </a:cubicBezTo>
                    <a:cubicBezTo>
                      <a:pt x="764" y="46"/>
                      <a:pt x="764" y="46"/>
                      <a:pt x="764" y="46"/>
                    </a:cubicBezTo>
                    <a:cubicBezTo>
                      <a:pt x="755" y="42"/>
                      <a:pt x="745" y="38"/>
                      <a:pt x="736" y="34"/>
                    </a:cubicBezTo>
                    <a:moveTo>
                      <a:pt x="399" y="20"/>
                    </a:moveTo>
                    <a:cubicBezTo>
                      <a:pt x="389" y="23"/>
                      <a:pt x="379" y="26"/>
                      <a:pt x="369" y="29"/>
                    </a:cubicBezTo>
                    <a:cubicBezTo>
                      <a:pt x="370" y="31"/>
                      <a:pt x="370" y="31"/>
                      <a:pt x="370" y="31"/>
                    </a:cubicBezTo>
                    <a:cubicBezTo>
                      <a:pt x="380" y="28"/>
                      <a:pt x="390" y="25"/>
                      <a:pt x="399" y="22"/>
                    </a:cubicBezTo>
                    <a:cubicBezTo>
                      <a:pt x="399" y="20"/>
                      <a:pt x="399" y="20"/>
                      <a:pt x="399" y="20"/>
                    </a:cubicBezTo>
                    <a:moveTo>
                      <a:pt x="676" y="16"/>
                    </a:moveTo>
                    <a:cubicBezTo>
                      <a:pt x="676" y="18"/>
                      <a:pt x="676" y="18"/>
                      <a:pt x="676" y="18"/>
                    </a:cubicBezTo>
                    <a:cubicBezTo>
                      <a:pt x="686" y="20"/>
                      <a:pt x="696" y="23"/>
                      <a:pt x="705" y="26"/>
                    </a:cubicBezTo>
                    <a:cubicBezTo>
                      <a:pt x="706" y="24"/>
                      <a:pt x="706" y="24"/>
                      <a:pt x="706" y="24"/>
                    </a:cubicBezTo>
                    <a:cubicBezTo>
                      <a:pt x="696" y="21"/>
                      <a:pt x="686" y="18"/>
                      <a:pt x="676" y="16"/>
                    </a:cubicBezTo>
                    <a:moveTo>
                      <a:pt x="460" y="7"/>
                    </a:moveTo>
                    <a:cubicBezTo>
                      <a:pt x="450" y="8"/>
                      <a:pt x="439" y="10"/>
                      <a:pt x="429" y="13"/>
                    </a:cubicBezTo>
                    <a:cubicBezTo>
                      <a:pt x="430" y="15"/>
                      <a:pt x="430" y="15"/>
                      <a:pt x="430" y="15"/>
                    </a:cubicBezTo>
                    <a:cubicBezTo>
                      <a:pt x="440" y="12"/>
                      <a:pt x="450" y="10"/>
                      <a:pt x="460" y="9"/>
                    </a:cubicBezTo>
                    <a:cubicBezTo>
                      <a:pt x="460" y="7"/>
                      <a:pt x="460" y="7"/>
                      <a:pt x="460" y="7"/>
                    </a:cubicBezTo>
                    <a:moveTo>
                      <a:pt x="615" y="4"/>
                    </a:moveTo>
                    <a:cubicBezTo>
                      <a:pt x="615" y="6"/>
                      <a:pt x="615" y="6"/>
                      <a:pt x="615" y="6"/>
                    </a:cubicBezTo>
                    <a:cubicBezTo>
                      <a:pt x="625" y="8"/>
                      <a:pt x="635" y="9"/>
                      <a:pt x="645" y="11"/>
                    </a:cubicBezTo>
                    <a:cubicBezTo>
                      <a:pt x="646" y="9"/>
                      <a:pt x="646" y="9"/>
                      <a:pt x="646" y="9"/>
                    </a:cubicBezTo>
                    <a:cubicBezTo>
                      <a:pt x="635" y="7"/>
                      <a:pt x="625" y="6"/>
                      <a:pt x="615" y="4"/>
                    </a:cubicBezTo>
                    <a:moveTo>
                      <a:pt x="522" y="0"/>
                    </a:moveTo>
                    <a:cubicBezTo>
                      <a:pt x="511" y="1"/>
                      <a:pt x="501" y="2"/>
                      <a:pt x="491" y="3"/>
                    </a:cubicBezTo>
                    <a:cubicBezTo>
                      <a:pt x="491" y="5"/>
                      <a:pt x="491" y="5"/>
                      <a:pt x="491" y="5"/>
                    </a:cubicBezTo>
                    <a:cubicBezTo>
                      <a:pt x="501" y="4"/>
                      <a:pt x="511" y="3"/>
                      <a:pt x="522" y="2"/>
                    </a:cubicBezTo>
                    <a:cubicBezTo>
                      <a:pt x="522" y="0"/>
                      <a:pt x="522" y="0"/>
                      <a:pt x="522" y="0"/>
                    </a:cubicBezTo>
                    <a:moveTo>
                      <a:pt x="553" y="0"/>
                    </a:moveTo>
                    <a:cubicBezTo>
                      <a:pt x="553" y="2"/>
                      <a:pt x="553" y="2"/>
                      <a:pt x="553" y="2"/>
                    </a:cubicBezTo>
                    <a:cubicBezTo>
                      <a:pt x="563" y="2"/>
                      <a:pt x="573" y="3"/>
                      <a:pt x="584" y="3"/>
                    </a:cubicBezTo>
                    <a:cubicBezTo>
                      <a:pt x="584" y="1"/>
                      <a:pt x="584" y="1"/>
                      <a:pt x="584" y="1"/>
                    </a:cubicBezTo>
                    <a:cubicBezTo>
                      <a:pt x="574" y="0"/>
                      <a:pt x="563" y="0"/>
                      <a:pt x="553"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2" name="Freeform 292"/>
              <p:cNvSpPr>
                <a:spLocks noEditPoints="1"/>
              </p:cNvSpPr>
              <p:nvPr/>
            </p:nvSpPr>
            <p:spPr bwMode="auto">
              <a:xfrm>
                <a:off x="1201261" y="5499373"/>
                <a:ext cx="3758684" cy="737856"/>
              </a:xfrm>
              <a:custGeom>
                <a:avLst/>
                <a:gdLst>
                  <a:gd name="T0" fmla="*/ 350 w 715"/>
                  <a:gd name="T1" fmla="*/ 138 h 140"/>
                  <a:gd name="T2" fmla="*/ 344 w 715"/>
                  <a:gd name="T3" fmla="*/ 140 h 140"/>
                  <a:gd name="T4" fmla="*/ 375 w 715"/>
                  <a:gd name="T5" fmla="*/ 140 h 140"/>
                  <a:gd name="T6" fmla="*/ 282 w 715"/>
                  <a:gd name="T7" fmla="*/ 134 h 140"/>
                  <a:gd name="T8" fmla="*/ 313 w 715"/>
                  <a:gd name="T9" fmla="*/ 139 h 140"/>
                  <a:gd name="T10" fmla="*/ 282 w 715"/>
                  <a:gd name="T11" fmla="*/ 134 h 140"/>
                  <a:gd name="T12" fmla="*/ 406 w 715"/>
                  <a:gd name="T13" fmla="*/ 135 h 140"/>
                  <a:gd name="T14" fmla="*/ 437 w 715"/>
                  <a:gd name="T15" fmla="*/ 133 h 140"/>
                  <a:gd name="T16" fmla="*/ 221 w 715"/>
                  <a:gd name="T17" fmla="*/ 123 h 140"/>
                  <a:gd name="T18" fmla="*/ 251 w 715"/>
                  <a:gd name="T19" fmla="*/ 131 h 140"/>
                  <a:gd name="T20" fmla="*/ 221 w 715"/>
                  <a:gd name="T21" fmla="*/ 123 h 140"/>
                  <a:gd name="T22" fmla="*/ 467 w 715"/>
                  <a:gd name="T23" fmla="*/ 126 h 140"/>
                  <a:gd name="T24" fmla="*/ 498 w 715"/>
                  <a:gd name="T25" fmla="*/ 120 h 140"/>
                  <a:gd name="T26" fmla="*/ 162 w 715"/>
                  <a:gd name="T27" fmla="*/ 104 h 140"/>
                  <a:gd name="T28" fmla="*/ 191 w 715"/>
                  <a:gd name="T29" fmla="*/ 116 h 140"/>
                  <a:gd name="T30" fmla="*/ 162 w 715"/>
                  <a:gd name="T31" fmla="*/ 104 h 140"/>
                  <a:gd name="T32" fmla="*/ 527 w 715"/>
                  <a:gd name="T33" fmla="*/ 109 h 140"/>
                  <a:gd name="T34" fmla="*/ 557 w 715"/>
                  <a:gd name="T35" fmla="*/ 100 h 140"/>
                  <a:gd name="T36" fmla="*/ 105 w 715"/>
                  <a:gd name="T37" fmla="*/ 80 h 140"/>
                  <a:gd name="T38" fmla="*/ 132 w 715"/>
                  <a:gd name="T39" fmla="*/ 95 h 140"/>
                  <a:gd name="T40" fmla="*/ 105 w 715"/>
                  <a:gd name="T41" fmla="*/ 80 h 140"/>
                  <a:gd name="T42" fmla="*/ 584 w 715"/>
                  <a:gd name="T43" fmla="*/ 85 h 140"/>
                  <a:gd name="T44" fmla="*/ 613 w 715"/>
                  <a:gd name="T45" fmla="*/ 73 h 140"/>
                  <a:gd name="T46" fmla="*/ 51 w 715"/>
                  <a:gd name="T47" fmla="*/ 49 h 140"/>
                  <a:gd name="T48" fmla="*/ 77 w 715"/>
                  <a:gd name="T49" fmla="*/ 67 h 140"/>
                  <a:gd name="T50" fmla="*/ 51 w 715"/>
                  <a:gd name="T51" fmla="*/ 49 h 140"/>
                  <a:gd name="T52" fmla="*/ 639 w 715"/>
                  <a:gd name="T53" fmla="*/ 56 h 140"/>
                  <a:gd name="T54" fmla="*/ 666 w 715"/>
                  <a:gd name="T55" fmla="*/ 40 h 140"/>
                  <a:gd name="T56" fmla="*/ 1 w 715"/>
                  <a:gd name="T57" fmla="*/ 12 h 140"/>
                  <a:gd name="T58" fmla="*/ 25 w 715"/>
                  <a:gd name="T59" fmla="*/ 32 h 140"/>
                  <a:gd name="T60" fmla="*/ 1 w 715"/>
                  <a:gd name="T61" fmla="*/ 12 h 140"/>
                  <a:gd name="T62" fmla="*/ 689 w 715"/>
                  <a:gd name="T63" fmla="*/ 20 h 140"/>
                  <a:gd name="T64" fmla="*/ 715 w 715"/>
                  <a:gd name="T65" fmla="*/ 1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15" h="140">
                    <a:moveTo>
                      <a:pt x="375" y="138"/>
                    </a:moveTo>
                    <a:cubicBezTo>
                      <a:pt x="367" y="138"/>
                      <a:pt x="358" y="138"/>
                      <a:pt x="350" y="138"/>
                    </a:cubicBezTo>
                    <a:cubicBezTo>
                      <a:pt x="348" y="138"/>
                      <a:pt x="346" y="138"/>
                      <a:pt x="344" y="138"/>
                    </a:cubicBezTo>
                    <a:cubicBezTo>
                      <a:pt x="344" y="140"/>
                      <a:pt x="344" y="140"/>
                      <a:pt x="344" y="140"/>
                    </a:cubicBezTo>
                    <a:cubicBezTo>
                      <a:pt x="346" y="140"/>
                      <a:pt x="348" y="140"/>
                      <a:pt x="350" y="140"/>
                    </a:cubicBezTo>
                    <a:cubicBezTo>
                      <a:pt x="358" y="140"/>
                      <a:pt x="367" y="140"/>
                      <a:pt x="375" y="140"/>
                    </a:cubicBezTo>
                    <a:cubicBezTo>
                      <a:pt x="375" y="138"/>
                      <a:pt x="375" y="138"/>
                      <a:pt x="375" y="138"/>
                    </a:cubicBezTo>
                    <a:moveTo>
                      <a:pt x="282" y="134"/>
                    </a:moveTo>
                    <a:cubicBezTo>
                      <a:pt x="282" y="136"/>
                      <a:pt x="282" y="136"/>
                      <a:pt x="282" y="136"/>
                    </a:cubicBezTo>
                    <a:cubicBezTo>
                      <a:pt x="292" y="137"/>
                      <a:pt x="303" y="138"/>
                      <a:pt x="313" y="139"/>
                    </a:cubicBezTo>
                    <a:cubicBezTo>
                      <a:pt x="313" y="137"/>
                      <a:pt x="313" y="137"/>
                      <a:pt x="313" y="137"/>
                    </a:cubicBezTo>
                    <a:cubicBezTo>
                      <a:pt x="303" y="136"/>
                      <a:pt x="292" y="135"/>
                      <a:pt x="282" y="134"/>
                    </a:cubicBezTo>
                    <a:moveTo>
                      <a:pt x="437" y="131"/>
                    </a:moveTo>
                    <a:cubicBezTo>
                      <a:pt x="426" y="133"/>
                      <a:pt x="416" y="134"/>
                      <a:pt x="406" y="135"/>
                    </a:cubicBezTo>
                    <a:cubicBezTo>
                      <a:pt x="406" y="138"/>
                      <a:pt x="406" y="138"/>
                      <a:pt x="406" y="138"/>
                    </a:cubicBezTo>
                    <a:cubicBezTo>
                      <a:pt x="416" y="136"/>
                      <a:pt x="427" y="135"/>
                      <a:pt x="437" y="133"/>
                    </a:cubicBezTo>
                    <a:cubicBezTo>
                      <a:pt x="437" y="131"/>
                      <a:pt x="437" y="131"/>
                      <a:pt x="437" y="131"/>
                    </a:cubicBezTo>
                    <a:moveTo>
                      <a:pt x="221" y="123"/>
                    </a:moveTo>
                    <a:cubicBezTo>
                      <a:pt x="221" y="125"/>
                      <a:pt x="221" y="125"/>
                      <a:pt x="221" y="125"/>
                    </a:cubicBezTo>
                    <a:cubicBezTo>
                      <a:pt x="231" y="127"/>
                      <a:pt x="241" y="129"/>
                      <a:pt x="251" y="131"/>
                    </a:cubicBezTo>
                    <a:cubicBezTo>
                      <a:pt x="251" y="129"/>
                      <a:pt x="251" y="129"/>
                      <a:pt x="251" y="129"/>
                    </a:cubicBezTo>
                    <a:cubicBezTo>
                      <a:pt x="241" y="127"/>
                      <a:pt x="231" y="125"/>
                      <a:pt x="221" y="123"/>
                    </a:cubicBezTo>
                    <a:moveTo>
                      <a:pt x="497" y="118"/>
                    </a:moveTo>
                    <a:cubicBezTo>
                      <a:pt x="487" y="121"/>
                      <a:pt x="477" y="123"/>
                      <a:pt x="467" y="126"/>
                    </a:cubicBezTo>
                    <a:cubicBezTo>
                      <a:pt x="467" y="128"/>
                      <a:pt x="467" y="128"/>
                      <a:pt x="467" y="128"/>
                    </a:cubicBezTo>
                    <a:cubicBezTo>
                      <a:pt x="478" y="125"/>
                      <a:pt x="488" y="123"/>
                      <a:pt x="498" y="120"/>
                    </a:cubicBezTo>
                    <a:cubicBezTo>
                      <a:pt x="497" y="118"/>
                      <a:pt x="497" y="118"/>
                      <a:pt x="497" y="118"/>
                    </a:cubicBezTo>
                    <a:moveTo>
                      <a:pt x="162" y="104"/>
                    </a:moveTo>
                    <a:cubicBezTo>
                      <a:pt x="161" y="106"/>
                      <a:pt x="161" y="106"/>
                      <a:pt x="161" y="106"/>
                    </a:cubicBezTo>
                    <a:cubicBezTo>
                      <a:pt x="171" y="110"/>
                      <a:pt x="181" y="113"/>
                      <a:pt x="191" y="116"/>
                    </a:cubicBezTo>
                    <a:cubicBezTo>
                      <a:pt x="191" y="114"/>
                      <a:pt x="191" y="114"/>
                      <a:pt x="191" y="114"/>
                    </a:cubicBezTo>
                    <a:cubicBezTo>
                      <a:pt x="181" y="111"/>
                      <a:pt x="171" y="108"/>
                      <a:pt x="162" y="104"/>
                    </a:cubicBezTo>
                    <a:moveTo>
                      <a:pt x="556" y="98"/>
                    </a:moveTo>
                    <a:cubicBezTo>
                      <a:pt x="546" y="102"/>
                      <a:pt x="537" y="106"/>
                      <a:pt x="527" y="109"/>
                    </a:cubicBezTo>
                    <a:cubicBezTo>
                      <a:pt x="527" y="111"/>
                      <a:pt x="527" y="111"/>
                      <a:pt x="527" y="111"/>
                    </a:cubicBezTo>
                    <a:cubicBezTo>
                      <a:pt x="537" y="107"/>
                      <a:pt x="547" y="104"/>
                      <a:pt x="557" y="100"/>
                    </a:cubicBezTo>
                    <a:cubicBezTo>
                      <a:pt x="556" y="98"/>
                      <a:pt x="556" y="98"/>
                      <a:pt x="556" y="98"/>
                    </a:cubicBezTo>
                    <a:moveTo>
                      <a:pt x="105" y="80"/>
                    </a:moveTo>
                    <a:cubicBezTo>
                      <a:pt x="104" y="81"/>
                      <a:pt x="104" y="81"/>
                      <a:pt x="104" y="81"/>
                    </a:cubicBezTo>
                    <a:cubicBezTo>
                      <a:pt x="113" y="86"/>
                      <a:pt x="123" y="91"/>
                      <a:pt x="132" y="95"/>
                    </a:cubicBezTo>
                    <a:cubicBezTo>
                      <a:pt x="133" y="93"/>
                      <a:pt x="133" y="93"/>
                      <a:pt x="133" y="93"/>
                    </a:cubicBezTo>
                    <a:cubicBezTo>
                      <a:pt x="124" y="89"/>
                      <a:pt x="114" y="84"/>
                      <a:pt x="105" y="80"/>
                    </a:cubicBezTo>
                    <a:moveTo>
                      <a:pt x="612" y="71"/>
                    </a:moveTo>
                    <a:cubicBezTo>
                      <a:pt x="603" y="76"/>
                      <a:pt x="594" y="81"/>
                      <a:pt x="584" y="85"/>
                    </a:cubicBezTo>
                    <a:cubicBezTo>
                      <a:pt x="585" y="87"/>
                      <a:pt x="585" y="87"/>
                      <a:pt x="585" y="87"/>
                    </a:cubicBezTo>
                    <a:cubicBezTo>
                      <a:pt x="594" y="83"/>
                      <a:pt x="604" y="78"/>
                      <a:pt x="613" y="73"/>
                    </a:cubicBezTo>
                    <a:cubicBezTo>
                      <a:pt x="612" y="71"/>
                      <a:pt x="612" y="71"/>
                      <a:pt x="612" y="71"/>
                    </a:cubicBezTo>
                    <a:moveTo>
                      <a:pt x="51" y="49"/>
                    </a:moveTo>
                    <a:cubicBezTo>
                      <a:pt x="50" y="50"/>
                      <a:pt x="50" y="50"/>
                      <a:pt x="50" y="50"/>
                    </a:cubicBezTo>
                    <a:cubicBezTo>
                      <a:pt x="59" y="56"/>
                      <a:pt x="68" y="61"/>
                      <a:pt x="77" y="67"/>
                    </a:cubicBezTo>
                    <a:cubicBezTo>
                      <a:pt x="78" y="65"/>
                      <a:pt x="78" y="65"/>
                      <a:pt x="78" y="65"/>
                    </a:cubicBezTo>
                    <a:cubicBezTo>
                      <a:pt x="69" y="60"/>
                      <a:pt x="60" y="54"/>
                      <a:pt x="51" y="49"/>
                    </a:cubicBezTo>
                    <a:moveTo>
                      <a:pt x="665" y="38"/>
                    </a:moveTo>
                    <a:cubicBezTo>
                      <a:pt x="656" y="44"/>
                      <a:pt x="647" y="50"/>
                      <a:pt x="639" y="56"/>
                    </a:cubicBezTo>
                    <a:cubicBezTo>
                      <a:pt x="640" y="57"/>
                      <a:pt x="640" y="57"/>
                      <a:pt x="640" y="57"/>
                    </a:cubicBezTo>
                    <a:cubicBezTo>
                      <a:pt x="649" y="52"/>
                      <a:pt x="657" y="46"/>
                      <a:pt x="666" y="40"/>
                    </a:cubicBezTo>
                    <a:cubicBezTo>
                      <a:pt x="665" y="38"/>
                      <a:pt x="665" y="38"/>
                      <a:pt x="665" y="38"/>
                    </a:cubicBezTo>
                    <a:moveTo>
                      <a:pt x="1" y="12"/>
                    </a:moveTo>
                    <a:cubicBezTo>
                      <a:pt x="0" y="13"/>
                      <a:pt x="0" y="13"/>
                      <a:pt x="0" y="13"/>
                    </a:cubicBezTo>
                    <a:cubicBezTo>
                      <a:pt x="8" y="20"/>
                      <a:pt x="16" y="26"/>
                      <a:pt x="25" y="32"/>
                    </a:cubicBezTo>
                    <a:cubicBezTo>
                      <a:pt x="26" y="31"/>
                      <a:pt x="26" y="31"/>
                      <a:pt x="26" y="31"/>
                    </a:cubicBezTo>
                    <a:cubicBezTo>
                      <a:pt x="18" y="25"/>
                      <a:pt x="9" y="18"/>
                      <a:pt x="1" y="12"/>
                    </a:cubicBezTo>
                    <a:moveTo>
                      <a:pt x="713" y="0"/>
                    </a:moveTo>
                    <a:cubicBezTo>
                      <a:pt x="706" y="7"/>
                      <a:pt x="698" y="13"/>
                      <a:pt x="689" y="20"/>
                    </a:cubicBezTo>
                    <a:cubicBezTo>
                      <a:pt x="691" y="21"/>
                      <a:pt x="691" y="21"/>
                      <a:pt x="691" y="21"/>
                    </a:cubicBezTo>
                    <a:cubicBezTo>
                      <a:pt x="699" y="15"/>
                      <a:pt x="707" y="8"/>
                      <a:pt x="715" y="1"/>
                    </a:cubicBezTo>
                    <a:cubicBezTo>
                      <a:pt x="713" y="0"/>
                      <a:pt x="713" y="0"/>
                      <a:pt x="713"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cxnSp>
        <p:nvCxnSpPr>
          <p:cNvPr id="336" name="直接连接符 335"/>
          <p:cNvCxnSpPr/>
          <p:nvPr/>
        </p:nvCxnSpPr>
        <p:spPr>
          <a:xfrm>
            <a:off x="7054245" y="1109209"/>
            <a:ext cx="282146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7" name="直接连接符 336"/>
          <p:cNvCxnSpPr/>
          <p:nvPr/>
        </p:nvCxnSpPr>
        <p:spPr>
          <a:xfrm>
            <a:off x="7054245" y="2412813"/>
            <a:ext cx="282146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8" name="直接连接符 337"/>
          <p:cNvCxnSpPr/>
          <p:nvPr/>
        </p:nvCxnSpPr>
        <p:spPr>
          <a:xfrm>
            <a:off x="7054245" y="3689798"/>
            <a:ext cx="282146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9" name="直接连接符 338"/>
          <p:cNvCxnSpPr/>
          <p:nvPr/>
        </p:nvCxnSpPr>
        <p:spPr>
          <a:xfrm>
            <a:off x="7054245" y="5013176"/>
            <a:ext cx="282146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40" name="文本框 339"/>
          <p:cNvSpPr txBox="1"/>
          <p:nvPr/>
        </p:nvSpPr>
        <p:spPr>
          <a:xfrm>
            <a:off x="2335265" y="2790528"/>
            <a:ext cx="1423521" cy="830997"/>
          </a:xfrm>
          <a:prstGeom prst="rect">
            <a:avLst/>
          </a:prstGeom>
          <a:noFill/>
        </p:spPr>
        <p:txBody>
          <a:bodyPr wrap="square" rtlCol="0">
            <a:spAutoFit/>
          </a:bodyPr>
          <a:lstStyle/>
          <a:p>
            <a:pPr algn="ctr"/>
            <a:r>
              <a:rPr lang="zh-CN" altLang="en-US" sz="4800" dirty="0">
                <a:latin typeface="迷你简幼线" panose="03000509000000000000" pitchFamily="65" charset="-122"/>
                <a:ea typeface="迷你简幼线" panose="03000509000000000000" pitchFamily="65" charset="-122"/>
              </a:rPr>
              <a:t>目录</a:t>
            </a:r>
          </a:p>
        </p:txBody>
      </p:sp>
      <p:grpSp>
        <p:nvGrpSpPr>
          <p:cNvPr id="137" name="组合 136">
            <a:extLst>
              <a:ext uri="{FF2B5EF4-FFF2-40B4-BE49-F238E27FC236}">
                <a16:creationId xmlns:a16="http://schemas.microsoft.com/office/drawing/2014/main" id="{B86F5D4E-7A77-4F80-ADEB-B4185E093F43}"/>
              </a:ext>
            </a:extLst>
          </p:cNvPr>
          <p:cNvGrpSpPr/>
          <p:nvPr/>
        </p:nvGrpSpPr>
        <p:grpSpPr>
          <a:xfrm>
            <a:off x="6475517" y="5637387"/>
            <a:ext cx="481012" cy="479425"/>
            <a:chOff x="5810250" y="2244726"/>
            <a:chExt cx="481012" cy="479425"/>
          </a:xfrm>
        </p:grpSpPr>
        <p:sp>
          <p:nvSpPr>
            <p:cNvPr id="138" name="Freeform 125">
              <a:extLst>
                <a:ext uri="{FF2B5EF4-FFF2-40B4-BE49-F238E27FC236}">
                  <a16:creationId xmlns:a16="http://schemas.microsoft.com/office/drawing/2014/main" id="{01234117-D339-49EF-84D6-0C19E00C9BC3}"/>
                </a:ext>
              </a:extLst>
            </p:cNvPr>
            <p:cNvSpPr>
              <a:spLocks/>
            </p:cNvSpPr>
            <p:nvPr/>
          </p:nvSpPr>
          <p:spPr bwMode="auto">
            <a:xfrm>
              <a:off x="5830888" y="2573338"/>
              <a:ext cx="41275" cy="60325"/>
            </a:xfrm>
            <a:custGeom>
              <a:avLst/>
              <a:gdLst>
                <a:gd name="T0" fmla="*/ 5 w 18"/>
                <a:gd name="T1" fmla="*/ 0 h 26"/>
                <a:gd name="T2" fmla="*/ 0 w 18"/>
                <a:gd name="T3" fmla="*/ 2 h 26"/>
                <a:gd name="T4" fmla="*/ 14 w 18"/>
                <a:gd name="T5" fmla="*/ 26 h 26"/>
                <a:gd name="T6" fmla="*/ 14 w 18"/>
                <a:gd name="T7" fmla="*/ 26 h 26"/>
                <a:gd name="T8" fmla="*/ 18 w 18"/>
                <a:gd name="T9" fmla="*/ 22 h 26"/>
                <a:gd name="T10" fmla="*/ 5 w 18"/>
                <a:gd name="T11" fmla="*/ 0 h 26"/>
              </a:gdLst>
              <a:ahLst/>
              <a:cxnLst>
                <a:cxn ang="0">
                  <a:pos x="T0" y="T1"/>
                </a:cxn>
                <a:cxn ang="0">
                  <a:pos x="T2" y="T3"/>
                </a:cxn>
                <a:cxn ang="0">
                  <a:pos x="T4" y="T5"/>
                </a:cxn>
                <a:cxn ang="0">
                  <a:pos x="T6" y="T7"/>
                </a:cxn>
                <a:cxn ang="0">
                  <a:pos x="T8" y="T9"/>
                </a:cxn>
                <a:cxn ang="0">
                  <a:pos x="T10" y="T11"/>
                </a:cxn>
              </a:cxnLst>
              <a:rect l="0" t="0" r="r" b="b"/>
              <a:pathLst>
                <a:path w="18" h="26">
                  <a:moveTo>
                    <a:pt x="5" y="0"/>
                  </a:moveTo>
                  <a:cubicBezTo>
                    <a:pt x="0" y="2"/>
                    <a:pt x="0" y="2"/>
                    <a:pt x="0" y="2"/>
                  </a:cubicBezTo>
                  <a:cubicBezTo>
                    <a:pt x="3" y="11"/>
                    <a:pt x="8" y="19"/>
                    <a:pt x="14" y="26"/>
                  </a:cubicBezTo>
                  <a:cubicBezTo>
                    <a:pt x="14" y="26"/>
                    <a:pt x="14" y="26"/>
                    <a:pt x="14" y="26"/>
                  </a:cubicBezTo>
                  <a:cubicBezTo>
                    <a:pt x="18" y="22"/>
                    <a:pt x="18" y="22"/>
                    <a:pt x="18" y="22"/>
                  </a:cubicBezTo>
                  <a:cubicBezTo>
                    <a:pt x="13" y="16"/>
                    <a:pt x="8" y="8"/>
                    <a:pt x="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9" name="Freeform 126">
              <a:extLst>
                <a:ext uri="{FF2B5EF4-FFF2-40B4-BE49-F238E27FC236}">
                  <a16:creationId xmlns:a16="http://schemas.microsoft.com/office/drawing/2014/main" id="{A4B44FE7-7F05-44B7-8240-3F58E8BB61F7}"/>
                </a:ext>
              </a:extLst>
            </p:cNvPr>
            <p:cNvSpPr>
              <a:spLocks/>
            </p:cNvSpPr>
            <p:nvPr/>
          </p:nvSpPr>
          <p:spPr bwMode="auto">
            <a:xfrm>
              <a:off x="5907088" y="2667001"/>
              <a:ext cx="58737" cy="39688"/>
            </a:xfrm>
            <a:custGeom>
              <a:avLst/>
              <a:gdLst>
                <a:gd name="T0" fmla="*/ 4 w 26"/>
                <a:gd name="T1" fmla="*/ 0 h 17"/>
                <a:gd name="T2" fmla="*/ 0 w 26"/>
                <a:gd name="T3" fmla="*/ 4 h 17"/>
                <a:gd name="T4" fmla="*/ 24 w 26"/>
                <a:gd name="T5" fmla="*/ 17 h 17"/>
                <a:gd name="T6" fmla="*/ 26 w 26"/>
                <a:gd name="T7" fmla="*/ 12 h 17"/>
                <a:gd name="T8" fmla="*/ 4 w 26"/>
                <a:gd name="T9" fmla="*/ 0 h 17"/>
              </a:gdLst>
              <a:ahLst/>
              <a:cxnLst>
                <a:cxn ang="0">
                  <a:pos x="T0" y="T1"/>
                </a:cxn>
                <a:cxn ang="0">
                  <a:pos x="T2" y="T3"/>
                </a:cxn>
                <a:cxn ang="0">
                  <a:pos x="T4" y="T5"/>
                </a:cxn>
                <a:cxn ang="0">
                  <a:pos x="T6" y="T7"/>
                </a:cxn>
                <a:cxn ang="0">
                  <a:pos x="T8" y="T9"/>
                </a:cxn>
              </a:cxnLst>
              <a:rect l="0" t="0" r="r" b="b"/>
              <a:pathLst>
                <a:path w="26" h="17">
                  <a:moveTo>
                    <a:pt x="4" y="0"/>
                  </a:moveTo>
                  <a:cubicBezTo>
                    <a:pt x="0" y="4"/>
                    <a:pt x="0" y="4"/>
                    <a:pt x="0" y="4"/>
                  </a:cubicBezTo>
                  <a:cubicBezTo>
                    <a:pt x="8" y="10"/>
                    <a:pt x="16" y="14"/>
                    <a:pt x="24" y="17"/>
                  </a:cubicBezTo>
                  <a:cubicBezTo>
                    <a:pt x="26" y="12"/>
                    <a:pt x="26" y="12"/>
                    <a:pt x="26" y="12"/>
                  </a:cubicBezTo>
                  <a:cubicBezTo>
                    <a:pt x="18" y="9"/>
                    <a:pt x="10" y="5"/>
                    <a:pt x="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0" name="Freeform 127">
              <a:extLst>
                <a:ext uri="{FF2B5EF4-FFF2-40B4-BE49-F238E27FC236}">
                  <a16:creationId xmlns:a16="http://schemas.microsoft.com/office/drawing/2014/main" id="{A709828A-E457-47DE-8F59-309268E11A72}"/>
                </a:ext>
              </a:extLst>
            </p:cNvPr>
            <p:cNvSpPr>
              <a:spLocks/>
            </p:cNvSpPr>
            <p:nvPr/>
          </p:nvSpPr>
          <p:spPr bwMode="auto">
            <a:xfrm>
              <a:off x="5810250" y="2457451"/>
              <a:ext cx="15875" cy="61913"/>
            </a:xfrm>
            <a:custGeom>
              <a:avLst/>
              <a:gdLst>
                <a:gd name="T0" fmla="*/ 1 w 7"/>
                <a:gd name="T1" fmla="*/ 0 h 27"/>
                <a:gd name="T2" fmla="*/ 1 w 7"/>
                <a:gd name="T3" fmla="*/ 27 h 27"/>
                <a:gd name="T4" fmla="*/ 7 w 7"/>
                <a:gd name="T5" fmla="*/ 26 h 27"/>
                <a:gd name="T6" fmla="*/ 7 w 7"/>
                <a:gd name="T7" fmla="*/ 0 h 27"/>
                <a:gd name="T8" fmla="*/ 1 w 7"/>
                <a:gd name="T9" fmla="*/ 0 h 27"/>
              </a:gdLst>
              <a:ahLst/>
              <a:cxnLst>
                <a:cxn ang="0">
                  <a:pos x="T0" y="T1"/>
                </a:cxn>
                <a:cxn ang="0">
                  <a:pos x="T2" y="T3"/>
                </a:cxn>
                <a:cxn ang="0">
                  <a:pos x="T4" y="T5"/>
                </a:cxn>
                <a:cxn ang="0">
                  <a:pos x="T6" y="T7"/>
                </a:cxn>
                <a:cxn ang="0">
                  <a:pos x="T8" y="T9"/>
                </a:cxn>
              </a:cxnLst>
              <a:rect l="0" t="0" r="r" b="b"/>
              <a:pathLst>
                <a:path w="7" h="27">
                  <a:moveTo>
                    <a:pt x="1" y="0"/>
                  </a:moveTo>
                  <a:cubicBezTo>
                    <a:pt x="0" y="9"/>
                    <a:pt x="0" y="18"/>
                    <a:pt x="1" y="27"/>
                  </a:cubicBezTo>
                  <a:cubicBezTo>
                    <a:pt x="7" y="26"/>
                    <a:pt x="7" y="26"/>
                    <a:pt x="7" y="26"/>
                  </a:cubicBezTo>
                  <a:cubicBezTo>
                    <a:pt x="6" y="18"/>
                    <a:pt x="6" y="9"/>
                    <a:pt x="7" y="0"/>
                  </a:cubicBezTo>
                  <a:cubicBezTo>
                    <a:pt x="1" y="0"/>
                    <a:pt x="1" y="0"/>
                    <a:pt x="1"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1" name="Freeform 128">
              <a:extLst>
                <a:ext uri="{FF2B5EF4-FFF2-40B4-BE49-F238E27FC236}">
                  <a16:creationId xmlns:a16="http://schemas.microsoft.com/office/drawing/2014/main" id="{3FA792DE-A9D7-469E-A5A9-FD0B9B50B7D8}"/>
                </a:ext>
              </a:extLst>
            </p:cNvPr>
            <p:cNvSpPr>
              <a:spLocks/>
            </p:cNvSpPr>
            <p:nvPr/>
          </p:nvSpPr>
          <p:spPr bwMode="auto">
            <a:xfrm>
              <a:off x="6022975" y="2711451"/>
              <a:ext cx="61912" cy="12700"/>
            </a:xfrm>
            <a:custGeom>
              <a:avLst/>
              <a:gdLst>
                <a:gd name="T0" fmla="*/ 26 w 27"/>
                <a:gd name="T1" fmla="*/ 0 h 6"/>
                <a:gd name="T2" fmla="*/ 12 w 27"/>
                <a:gd name="T3" fmla="*/ 1 h 6"/>
                <a:gd name="T4" fmla="*/ 0 w 27"/>
                <a:gd name="T5" fmla="*/ 0 h 6"/>
                <a:gd name="T6" fmla="*/ 0 w 27"/>
                <a:gd name="T7" fmla="*/ 5 h 6"/>
                <a:gd name="T8" fmla="*/ 12 w 27"/>
                <a:gd name="T9" fmla="*/ 6 h 6"/>
                <a:gd name="T10" fmla="*/ 27 w 27"/>
                <a:gd name="T11" fmla="*/ 5 h 6"/>
                <a:gd name="T12" fmla="*/ 26 w 27"/>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27" h="6">
                  <a:moveTo>
                    <a:pt x="26" y="0"/>
                  </a:moveTo>
                  <a:cubicBezTo>
                    <a:pt x="22" y="0"/>
                    <a:pt x="17" y="1"/>
                    <a:pt x="12" y="1"/>
                  </a:cubicBezTo>
                  <a:cubicBezTo>
                    <a:pt x="8" y="1"/>
                    <a:pt x="4" y="0"/>
                    <a:pt x="0" y="0"/>
                  </a:cubicBezTo>
                  <a:cubicBezTo>
                    <a:pt x="0" y="5"/>
                    <a:pt x="0" y="5"/>
                    <a:pt x="0" y="5"/>
                  </a:cubicBezTo>
                  <a:cubicBezTo>
                    <a:pt x="4" y="6"/>
                    <a:pt x="8" y="6"/>
                    <a:pt x="12" y="6"/>
                  </a:cubicBezTo>
                  <a:cubicBezTo>
                    <a:pt x="17" y="6"/>
                    <a:pt x="22" y="6"/>
                    <a:pt x="27" y="5"/>
                  </a:cubicBezTo>
                  <a:cubicBezTo>
                    <a:pt x="26" y="0"/>
                    <a:pt x="26" y="0"/>
                    <a:pt x="26"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2" name="Freeform 129">
              <a:extLst>
                <a:ext uri="{FF2B5EF4-FFF2-40B4-BE49-F238E27FC236}">
                  <a16:creationId xmlns:a16="http://schemas.microsoft.com/office/drawing/2014/main" id="{E09CF396-B19A-4EC8-8229-691B58947C20}"/>
                </a:ext>
              </a:extLst>
            </p:cNvPr>
            <p:cNvSpPr>
              <a:spLocks/>
            </p:cNvSpPr>
            <p:nvPr/>
          </p:nvSpPr>
          <p:spPr bwMode="auto">
            <a:xfrm>
              <a:off x="5829300" y="2341563"/>
              <a:ext cx="41275" cy="58738"/>
            </a:xfrm>
            <a:custGeom>
              <a:avLst/>
              <a:gdLst>
                <a:gd name="T0" fmla="*/ 13 w 18"/>
                <a:gd name="T1" fmla="*/ 0 h 26"/>
                <a:gd name="T2" fmla="*/ 0 w 18"/>
                <a:gd name="T3" fmla="*/ 24 h 26"/>
                <a:gd name="T4" fmla="*/ 5 w 18"/>
                <a:gd name="T5" fmla="*/ 26 h 26"/>
                <a:gd name="T6" fmla="*/ 18 w 18"/>
                <a:gd name="T7" fmla="*/ 4 h 26"/>
                <a:gd name="T8" fmla="*/ 13 w 18"/>
                <a:gd name="T9" fmla="*/ 0 h 26"/>
              </a:gdLst>
              <a:ahLst/>
              <a:cxnLst>
                <a:cxn ang="0">
                  <a:pos x="T0" y="T1"/>
                </a:cxn>
                <a:cxn ang="0">
                  <a:pos x="T2" y="T3"/>
                </a:cxn>
                <a:cxn ang="0">
                  <a:pos x="T4" y="T5"/>
                </a:cxn>
                <a:cxn ang="0">
                  <a:pos x="T6" y="T7"/>
                </a:cxn>
                <a:cxn ang="0">
                  <a:pos x="T8" y="T9"/>
                </a:cxn>
              </a:cxnLst>
              <a:rect l="0" t="0" r="r" b="b"/>
              <a:pathLst>
                <a:path w="18" h="26">
                  <a:moveTo>
                    <a:pt x="13" y="0"/>
                  </a:moveTo>
                  <a:cubicBezTo>
                    <a:pt x="8" y="8"/>
                    <a:pt x="3" y="16"/>
                    <a:pt x="0" y="24"/>
                  </a:cubicBezTo>
                  <a:cubicBezTo>
                    <a:pt x="5" y="26"/>
                    <a:pt x="5" y="26"/>
                    <a:pt x="5" y="26"/>
                  </a:cubicBezTo>
                  <a:cubicBezTo>
                    <a:pt x="8" y="18"/>
                    <a:pt x="13" y="10"/>
                    <a:pt x="18" y="4"/>
                  </a:cubicBezTo>
                  <a:cubicBezTo>
                    <a:pt x="13" y="0"/>
                    <a:pt x="13" y="0"/>
                    <a:pt x="13"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3" name="Freeform 130">
              <a:extLst>
                <a:ext uri="{FF2B5EF4-FFF2-40B4-BE49-F238E27FC236}">
                  <a16:creationId xmlns:a16="http://schemas.microsoft.com/office/drawing/2014/main" id="{31AE704F-D606-48D2-82C7-3E0D7DDC26B3}"/>
                </a:ext>
              </a:extLst>
            </p:cNvPr>
            <p:cNvSpPr>
              <a:spLocks/>
            </p:cNvSpPr>
            <p:nvPr/>
          </p:nvSpPr>
          <p:spPr bwMode="auto">
            <a:xfrm>
              <a:off x="6140450" y="2663826"/>
              <a:ext cx="58737" cy="42863"/>
            </a:xfrm>
            <a:custGeom>
              <a:avLst/>
              <a:gdLst>
                <a:gd name="T0" fmla="*/ 23 w 26"/>
                <a:gd name="T1" fmla="*/ 0 h 19"/>
                <a:gd name="T2" fmla="*/ 22 w 26"/>
                <a:gd name="T3" fmla="*/ 0 h 19"/>
                <a:gd name="T4" fmla="*/ 0 w 26"/>
                <a:gd name="T5" fmla="*/ 14 h 19"/>
                <a:gd name="T6" fmla="*/ 2 w 26"/>
                <a:gd name="T7" fmla="*/ 19 h 19"/>
                <a:gd name="T8" fmla="*/ 26 w 26"/>
                <a:gd name="T9" fmla="*/ 5 h 19"/>
                <a:gd name="T10" fmla="*/ 26 w 26"/>
                <a:gd name="T11" fmla="*/ 5 h 19"/>
                <a:gd name="T12" fmla="*/ 23 w 26"/>
                <a:gd name="T13" fmla="*/ 0 h 19"/>
              </a:gdLst>
              <a:ahLst/>
              <a:cxnLst>
                <a:cxn ang="0">
                  <a:pos x="T0" y="T1"/>
                </a:cxn>
                <a:cxn ang="0">
                  <a:pos x="T2" y="T3"/>
                </a:cxn>
                <a:cxn ang="0">
                  <a:pos x="T4" y="T5"/>
                </a:cxn>
                <a:cxn ang="0">
                  <a:pos x="T6" y="T7"/>
                </a:cxn>
                <a:cxn ang="0">
                  <a:pos x="T8" y="T9"/>
                </a:cxn>
                <a:cxn ang="0">
                  <a:pos x="T10" y="T11"/>
                </a:cxn>
                <a:cxn ang="0">
                  <a:pos x="T12" y="T13"/>
                </a:cxn>
              </a:cxnLst>
              <a:rect l="0" t="0" r="r" b="b"/>
              <a:pathLst>
                <a:path w="26" h="19">
                  <a:moveTo>
                    <a:pt x="23" y="0"/>
                  </a:moveTo>
                  <a:cubicBezTo>
                    <a:pt x="22" y="0"/>
                    <a:pt x="22" y="0"/>
                    <a:pt x="22" y="0"/>
                  </a:cubicBezTo>
                  <a:cubicBezTo>
                    <a:pt x="16" y="6"/>
                    <a:pt x="8" y="10"/>
                    <a:pt x="0" y="14"/>
                  </a:cubicBezTo>
                  <a:cubicBezTo>
                    <a:pt x="2" y="19"/>
                    <a:pt x="2" y="19"/>
                    <a:pt x="2" y="19"/>
                  </a:cubicBezTo>
                  <a:cubicBezTo>
                    <a:pt x="11" y="15"/>
                    <a:pt x="19" y="10"/>
                    <a:pt x="26" y="5"/>
                  </a:cubicBezTo>
                  <a:cubicBezTo>
                    <a:pt x="26" y="5"/>
                    <a:pt x="26" y="5"/>
                    <a:pt x="26" y="5"/>
                  </a:cubicBezTo>
                  <a:cubicBezTo>
                    <a:pt x="23" y="0"/>
                    <a:pt x="23" y="0"/>
                    <a:pt x="23"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4" name="Freeform 131">
              <a:extLst>
                <a:ext uri="{FF2B5EF4-FFF2-40B4-BE49-F238E27FC236}">
                  <a16:creationId xmlns:a16="http://schemas.microsoft.com/office/drawing/2014/main" id="{B69D3E2B-57ED-4327-A26E-30C6ACD15BDB}"/>
                </a:ext>
              </a:extLst>
            </p:cNvPr>
            <p:cNvSpPr>
              <a:spLocks/>
            </p:cNvSpPr>
            <p:nvPr/>
          </p:nvSpPr>
          <p:spPr bwMode="auto">
            <a:xfrm>
              <a:off x="5903913" y="2265363"/>
              <a:ext cx="57150" cy="41275"/>
            </a:xfrm>
            <a:custGeom>
              <a:avLst/>
              <a:gdLst>
                <a:gd name="T0" fmla="*/ 23 w 25"/>
                <a:gd name="T1" fmla="*/ 0 h 18"/>
                <a:gd name="T2" fmla="*/ 0 w 25"/>
                <a:gd name="T3" fmla="*/ 14 h 18"/>
                <a:gd name="T4" fmla="*/ 0 w 25"/>
                <a:gd name="T5" fmla="*/ 14 h 18"/>
                <a:gd name="T6" fmla="*/ 3 w 25"/>
                <a:gd name="T7" fmla="*/ 18 h 18"/>
                <a:gd name="T8" fmla="*/ 25 w 25"/>
                <a:gd name="T9" fmla="*/ 5 h 18"/>
                <a:gd name="T10" fmla="*/ 23 w 25"/>
                <a:gd name="T11" fmla="*/ 0 h 18"/>
              </a:gdLst>
              <a:ahLst/>
              <a:cxnLst>
                <a:cxn ang="0">
                  <a:pos x="T0" y="T1"/>
                </a:cxn>
                <a:cxn ang="0">
                  <a:pos x="T2" y="T3"/>
                </a:cxn>
                <a:cxn ang="0">
                  <a:pos x="T4" y="T5"/>
                </a:cxn>
                <a:cxn ang="0">
                  <a:pos x="T6" y="T7"/>
                </a:cxn>
                <a:cxn ang="0">
                  <a:pos x="T8" y="T9"/>
                </a:cxn>
                <a:cxn ang="0">
                  <a:pos x="T10" y="T11"/>
                </a:cxn>
              </a:cxnLst>
              <a:rect l="0" t="0" r="r" b="b"/>
              <a:pathLst>
                <a:path w="25" h="18">
                  <a:moveTo>
                    <a:pt x="23" y="0"/>
                  </a:moveTo>
                  <a:cubicBezTo>
                    <a:pt x="15" y="3"/>
                    <a:pt x="7" y="8"/>
                    <a:pt x="0" y="14"/>
                  </a:cubicBezTo>
                  <a:cubicBezTo>
                    <a:pt x="0" y="14"/>
                    <a:pt x="0" y="14"/>
                    <a:pt x="0" y="14"/>
                  </a:cubicBezTo>
                  <a:cubicBezTo>
                    <a:pt x="3" y="18"/>
                    <a:pt x="3" y="18"/>
                    <a:pt x="3" y="18"/>
                  </a:cubicBezTo>
                  <a:cubicBezTo>
                    <a:pt x="10" y="13"/>
                    <a:pt x="17" y="8"/>
                    <a:pt x="25" y="5"/>
                  </a:cubicBezTo>
                  <a:cubicBezTo>
                    <a:pt x="23" y="0"/>
                    <a:pt x="23" y="0"/>
                    <a:pt x="23"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5" name="Freeform 132">
              <a:extLst>
                <a:ext uri="{FF2B5EF4-FFF2-40B4-BE49-F238E27FC236}">
                  <a16:creationId xmlns:a16="http://schemas.microsoft.com/office/drawing/2014/main" id="{161D42C1-21B4-4D8A-8E5D-35A50D0E6C02}"/>
                </a:ext>
              </a:extLst>
            </p:cNvPr>
            <p:cNvSpPr>
              <a:spLocks/>
            </p:cNvSpPr>
            <p:nvPr/>
          </p:nvSpPr>
          <p:spPr bwMode="auto">
            <a:xfrm>
              <a:off x="6234113" y="2570163"/>
              <a:ext cx="41275" cy="58738"/>
            </a:xfrm>
            <a:custGeom>
              <a:avLst/>
              <a:gdLst>
                <a:gd name="T0" fmla="*/ 12 w 18"/>
                <a:gd name="T1" fmla="*/ 0 h 26"/>
                <a:gd name="T2" fmla="*/ 0 w 18"/>
                <a:gd name="T3" fmla="*/ 23 h 26"/>
                <a:gd name="T4" fmla="*/ 4 w 18"/>
                <a:gd name="T5" fmla="*/ 26 h 26"/>
                <a:gd name="T6" fmla="*/ 18 w 18"/>
                <a:gd name="T7" fmla="*/ 2 h 26"/>
                <a:gd name="T8" fmla="*/ 12 w 18"/>
                <a:gd name="T9" fmla="*/ 0 h 26"/>
              </a:gdLst>
              <a:ahLst/>
              <a:cxnLst>
                <a:cxn ang="0">
                  <a:pos x="T0" y="T1"/>
                </a:cxn>
                <a:cxn ang="0">
                  <a:pos x="T2" y="T3"/>
                </a:cxn>
                <a:cxn ang="0">
                  <a:pos x="T4" y="T5"/>
                </a:cxn>
                <a:cxn ang="0">
                  <a:pos x="T6" y="T7"/>
                </a:cxn>
                <a:cxn ang="0">
                  <a:pos x="T8" y="T9"/>
                </a:cxn>
              </a:cxnLst>
              <a:rect l="0" t="0" r="r" b="b"/>
              <a:pathLst>
                <a:path w="18" h="26">
                  <a:moveTo>
                    <a:pt x="12" y="0"/>
                  </a:moveTo>
                  <a:cubicBezTo>
                    <a:pt x="9" y="8"/>
                    <a:pt x="5" y="16"/>
                    <a:pt x="0" y="23"/>
                  </a:cubicBezTo>
                  <a:cubicBezTo>
                    <a:pt x="4" y="26"/>
                    <a:pt x="4" y="26"/>
                    <a:pt x="4" y="26"/>
                  </a:cubicBezTo>
                  <a:cubicBezTo>
                    <a:pt x="10" y="19"/>
                    <a:pt x="14" y="11"/>
                    <a:pt x="18" y="2"/>
                  </a:cubicBezTo>
                  <a:cubicBezTo>
                    <a:pt x="12" y="0"/>
                    <a:pt x="12" y="0"/>
                    <a:pt x="12"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6" name="Freeform 133">
              <a:extLst>
                <a:ext uri="{FF2B5EF4-FFF2-40B4-BE49-F238E27FC236}">
                  <a16:creationId xmlns:a16="http://schemas.microsoft.com/office/drawing/2014/main" id="{2AD91610-10D5-4EBE-AB39-41E52A7770ED}"/>
                </a:ext>
              </a:extLst>
            </p:cNvPr>
            <p:cNvSpPr>
              <a:spLocks/>
            </p:cNvSpPr>
            <p:nvPr/>
          </p:nvSpPr>
          <p:spPr bwMode="auto">
            <a:xfrm>
              <a:off x="6016625" y="2244726"/>
              <a:ext cx="63500" cy="15875"/>
            </a:xfrm>
            <a:custGeom>
              <a:avLst/>
              <a:gdLst>
                <a:gd name="T0" fmla="*/ 15 w 28"/>
                <a:gd name="T1" fmla="*/ 0 h 7"/>
                <a:gd name="T2" fmla="*/ 0 w 28"/>
                <a:gd name="T3" fmla="*/ 1 h 7"/>
                <a:gd name="T4" fmla="*/ 1 w 28"/>
                <a:gd name="T5" fmla="*/ 7 h 7"/>
                <a:gd name="T6" fmla="*/ 15 w 28"/>
                <a:gd name="T7" fmla="*/ 6 h 7"/>
                <a:gd name="T8" fmla="*/ 27 w 28"/>
                <a:gd name="T9" fmla="*/ 7 h 7"/>
                <a:gd name="T10" fmla="*/ 28 w 28"/>
                <a:gd name="T11" fmla="*/ 1 h 7"/>
                <a:gd name="T12" fmla="*/ 15 w 28"/>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28" h="7">
                  <a:moveTo>
                    <a:pt x="15" y="0"/>
                  </a:moveTo>
                  <a:cubicBezTo>
                    <a:pt x="10" y="0"/>
                    <a:pt x="5" y="1"/>
                    <a:pt x="0" y="1"/>
                  </a:cubicBezTo>
                  <a:cubicBezTo>
                    <a:pt x="1" y="7"/>
                    <a:pt x="1" y="7"/>
                    <a:pt x="1" y="7"/>
                  </a:cubicBezTo>
                  <a:cubicBezTo>
                    <a:pt x="6" y="6"/>
                    <a:pt x="11" y="6"/>
                    <a:pt x="15" y="6"/>
                  </a:cubicBezTo>
                  <a:cubicBezTo>
                    <a:pt x="19" y="6"/>
                    <a:pt x="23" y="6"/>
                    <a:pt x="27" y="7"/>
                  </a:cubicBezTo>
                  <a:cubicBezTo>
                    <a:pt x="28" y="1"/>
                    <a:pt x="28" y="1"/>
                    <a:pt x="28" y="1"/>
                  </a:cubicBezTo>
                  <a:cubicBezTo>
                    <a:pt x="24" y="1"/>
                    <a:pt x="19" y="0"/>
                    <a:pt x="1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7" name="Freeform 134">
              <a:extLst>
                <a:ext uri="{FF2B5EF4-FFF2-40B4-BE49-F238E27FC236}">
                  <a16:creationId xmlns:a16="http://schemas.microsoft.com/office/drawing/2014/main" id="{EC05B6E9-A10C-4581-AD6E-1BF0E0D99882}"/>
                </a:ext>
              </a:extLst>
            </p:cNvPr>
            <p:cNvSpPr>
              <a:spLocks/>
            </p:cNvSpPr>
            <p:nvPr/>
          </p:nvSpPr>
          <p:spPr bwMode="auto">
            <a:xfrm>
              <a:off x="6276975" y="2451101"/>
              <a:ext cx="14287" cy="63500"/>
            </a:xfrm>
            <a:custGeom>
              <a:avLst/>
              <a:gdLst>
                <a:gd name="T0" fmla="*/ 5 w 6"/>
                <a:gd name="T1" fmla="*/ 0 h 28"/>
                <a:gd name="T2" fmla="*/ 0 w 6"/>
                <a:gd name="T3" fmla="*/ 1 h 28"/>
                <a:gd name="T4" fmla="*/ 0 w 6"/>
                <a:gd name="T5" fmla="*/ 27 h 28"/>
                <a:gd name="T6" fmla="*/ 5 w 6"/>
                <a:gd name="T7" fmla="*/ 28 h 28"/>
                <a:gd name="T8" fmla="*/ 5 w 6"/>
                <a:gd name="T9" fmla="*/ 0 h 28"/>
              </a:gdLst>
              <a:ahLst/>
              <a:cxnLst>
                <a:cxn ang="0">
                  <a:pos x="T0" y="T1"/>
                </a:cxn>
                <a:cxn ang="0">
                  <a:pos x="T2" y="T3"/>
                </a:cxn>
                <a:cxn ang="0">
                  <a:pos x="T4" y="T5"/>
                </a:cxn>
                <a:cxn ang="0">
                  <a:pos x="T6" y="T7"/>
                </a:cxn>
                <a:cxn ang="0">
                  <a:pos x="T8" y="T9"/>
                </a:cxn>
              </a:cxnLst>
              <a:rect l="0" t="0" r="r" b="b"/>
              <a:pathLst>
                <a:path w="6" h="28">
                  <a:moveTo>
                    <a:pt x="5" y="0"/>
                  </a:moveTo>
                  <a:cubicBezTo>
                    <a:pt x="0" y="1"/>
                    <a:pt x="0" y="1"/>
                    <a:pt x="0" y="1"/>
                  </a:cubicBezTo>
                  <a:cubicBezTo>
                    <a:pt x="1" y="10"/>
                    <a:pt x="1" y="18"/>
                    <a:pt x="0" y="27"/>
                  </a:cubicBezTo>
                  <a:cubicBezTo>
                    <a:pt x="5" y="28"/>
                    <a:pt x="5" y="28"/>
                    <a:pt x="5" y="28"/>
                  </a:cubicBezTo>
                  <a:cubicBezTo>
                    <a:pt x="6" y="19"/>
                    <a:pt x="6" y="9"/>
                    <a:pt x="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8" name="Freeform 135">
              <a:extLst>
                <a:ext uri="{FF2B5EF4-FFF2-40B4-BE49-F238E27FC236}">
                  <a16:creationId xmlns:a16="http://schemas.microsoft.com/office/drawing/2014/main" id="{5A5F9328-9CD9-40F0-B54F-53557FEC84EE}"/>
                </a:ext>
              </a:extLst>
            </p:cNvPr>
            <p:cNvSpPr>
              <a:spLocks/>
            </p:cNvSpPr>
            <p:nvPr/>
          </p:nvSpPr>
          <p:spPr bwMode="auto">
            <a:xfrm>
              <a:off x="6135688" y="2263776"/>
              <a:ext cx="58737" cy="39688"/>
            </a:xfrm>
            <a:custGeom>
              <a:avLst/>
              <a:gdLst>
                <a:gd name="T0" fmla="*/ 2 w 26"/>
                <a:gd name="T1" fmla="*/ 0 h 18"/>
                <a:gd name="T2" fmla="*/ 0 w 26"/>
                <a:gd name="T3" fmla="*/ 5 h 18"/>
                <a:gd name="T4" fmla="*/ 23 w 26"/>
                <a:gd name="T5" fmla="*/ 18 h 18"/>
                <a:gd name="T6" fmla="*/ 26 w 26"/>
                <a:gd name="T7" fmla="*/ 13 h 18"/>
                <a:gd name="T8" fmla="*/ 2 w 26"/>
                <a:gd name="T9" fmla="*/ 0 h 18"/>
              </a:gdLst>
              <a:ahLst/>
              <a:cxnLst>
                <a:cxn ang="0">
                  <a:pos x="T0" y="T1"/>
                </a:cxn>
                <a:cxn ang="0">
                  <a:pos x="T2" y="T3"/>
                </a:cxn>
                <a:cxn ang="0">
                  <a:pos x="T4" y="T5"/>
                </a:cxn>
                <a:cxn ang="0">
                  <a:pos x="T6" y="T7"/>
                </a:cxn>
                <a:cxn ang="0">
                  <a:pos x="T8" y="T9"/>
                </a:cxn>
              </a:cxnLst>
              <a:rect l="0" t="0" r="r" b="b"/>
              <a:pathLst>
                <a:path w="26" h="18">
                  <a:moveTo>
                    <a:pt x="2" y="0"/>
                  </a:moveTo>
                  <a:cubicBezTo>
                    <a:pt x="0" y="5"/>
                    <a:pt x="0" y="5"/>
                    <a:pt x="0" y="5"/>
                  </a:cubicBezTo>
                  <a:cubicBezTo>
                    <a:pt x="8" y="8"/>
                    <a:pt x="16" y="13"/>
                    <a:pt x="23" y="18"/>
                  </a:cubicBezTo>
                  <a:cubicBezTo>
                    <a:pt x="26" y="13"/>
                    <a:pt x="26" y="13"/>
                    <a:pt x="26" y="13"/>
                  </a:cubicBezTo>
                  <a:cubicBezTo>
                    <a:pt x="19" y="8"/>
                    <a:pt x="11" y="3"/>
                    <a:pt x="2"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9" name="Freeform 136">
              <a:extLst>
                <a:ext uri="{FF2B5EF4-FFF2-40B4-BE49-F238E27FC236}">
                  <a16:creationId xmlns:a16="http://schemas.microsoft.com/office/drawing/2014/main" id="{23C7A0FD-4B3D-4B6D-B11E-85FCE86C3F38}"/>
                </a:ext>
              </a:extLst>
            </p:cNvPr>
            <p:cNvSpPr>
              <a:spLocks/>
            </p:cNvSpPr>
            <p:nvPr/>
          </p:nvSpPr>
          <p:spPr bwMode="auto">
            <a:xfrm>
              <a:off x="6229350" y="2338388"/>
              <a:ext cx="42862" cy="57150"/>
            </a:xfrm>
            <a:custGeom>
              <a:avLst/>
              <a:gdLst>
                <a:gd name="T0" fmla="*/ 5 w 19"/>
                <a:gd name="T1" fmla="*/ 0 h 25"/>
                <a:gd name="T2" fmla="*/ 0 w 19"/>
                <a:gd name="T3" fmla="*/ 3 h 25"/>
                <a:gd name="T4" fmla="*/ 1 w 19"/>
                <a:gd name="T5" fmla="*/ 3 h 25"/>
                <a:gd name="T6" fmla="*/ 1 w 19"/>
                <a:gd name="T7" fmla="*/ 3 h 25"/>
                <a:gd name="T8" fmla="*/ 1 w 19"/>
                <a:gd name="T9" fmla="*/ 3 h 25"/>
                <a:gd name="T10" fmla="*/ 9 w 19"/>
                <a:gd name="T11" fmla="*/ 16 h 25"/>
                <a:gd name="T12" fmla="*/ 9 w 19"/>
                <a:gd name="T13" fmla="*/ 16 h 25"/>
                <a:gd name="T14" fmla="*/ 10 w 19"/>
                <a:gd name="T15" fmla="*/ 17 h 25"/>
                <a:gd name="T16" fmla="*/ 14 w 19"/>
                <a:gd name="T17" fmla="*/ 25 h 25"/>
                <a:gd name="T18" fmla="*/ 19 w 19"/>
                <a:gd name="T19" fmla="*/ 23 h 25"/>
                <a:gd name="T20" fmla="*/ 14 w 19"/>
                <a:gd name="T21" fmla="*/ 14 h 25"/>
                <a:gd name="T22" fmla="*/ 14 w 19"/>
                <a:gd name="T23" fmla="*/ 13 h 25"/>
                <a:gd name="T24" fmla="*/ 5 w 19"/>
                <a:gd name="T25" fmla="*/ 0 h 25"/>
                <a:gd name="T26" fmla="*/ 5 w 19"/>
                <a:gd name="T27" fmla="*/ 0 h 25"/>
                <a:gd name="T28" fmla="*/ 5 w 19"/>
                <a:gd name="T29"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 h="25">
                  <a:moveTo>
                    <a:pt x="5" y="0"/>
                  </a:moveTo>
                  <a:cubicBezTo>
                    <a:pt x="0" y="3"/>
                    <a:pt x="0" y="3"/>
                    <a:pt x="0" y="3"/>
                  </a:cubicBezTo>
                  <a:cubicBezTo>
                    <a:pt x="1" y="3"/>
                    <a:pt x="1" y="3"/>
                    <a:pt x="1" y="3"/>
                  </a:cubicBezTo>
                  <a:cubicBezTo>
                    <a:pt x="1" y="3"/>
                    <a:pt x="1" y="3"/>
                    <a:pt x="1" y="3"/>
                  </a:cubicBezTo>
                  <a:cubicBezTo>
                    <a:pt x="1" y="3"/>
                    <a:pt x="1" y="3"/>
                    <a:pt x="1" y="3"/>
                  </a:cubicBezTo>
                  <a:cubicBezTo>
                    <a:pt x="4" y="7"/>
                    <a:pt x="7" y="12"/>
                    <a:pt x="9" y="16"/>
                  </a:cubicBezTo>
                  <a:cubicBezTo>
                    <a:pt x="9" y="16"/>
                    <a:pt x="9" y="16"/>
                    <a:pt x="9" y="16"/>
                  </a:cubicBezTo>
                  <a:cubicBezTo>
                    <a:pt x="10" y="17"/>
                    <a:pt x="10" y="17"/>
                    <a:pt x="10" y="17"/>
                  </a:cubicBezTo>
                  <a:cubicBezTo>
                    <a:pt x="11" y="20"/>
                    <a:pt x="12" y="22"/>
                    <a:pt x="14" y="25"/>
                  </a:cubicBezTo>
                  <a:cubicBezTo>
                    <a:pt x="19" y="23"/>
                    <a:pt x="19" y="23"/>
                    <a:pt x="19" y="23"/>
                  </a:cubicBezTo>
                  <a:cubicBezTo>
                    <a:pt x="17" y="20"/>
                    <a:pt x="16" y="17"/>
                    <a:pt x="14" y="14"/>
                  </a:cubicBezTo>
                  <a:cubicBezTo>
                    <a:pt x="14" y="13"/>
                    <a:pt x="14" y="13"/>
                    <a:pt x="14" y="13"/>
                  </a:cubicBezTo>
                  <a:cubicBezTo>
                    <a:pt x="11" y="9"/>
                    <a:pt x="8" y="4"/>
                    <a:pt x="5" y="0"/>
                  </a:cubicBezTo>
                  <a:cubicBezTo>
                    <a:pt x="5" y="0"/>
                    <a:pt x="5" y="0"/>
                    <a:pt x="5" y="0"/>
                  </a:cubicBezTo>
                  <a:cubicBezTo>
                    <a:pt x="5" y="0"/>
                    <a:pt x="5" y="0"/>
                    <a:pt x="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150" name="文本框 149">
            <a:extLst>
              <a:ext uri="{FF2B5EF4-FFF2-40B4-BE49-F238E27FC236}">
                <a16:creationId xmlns:a16="http://schemas.microsoft.com/office/drawing/2014/main" id="{BE7D47D0-7FA0-485B-BE2B-335272A26441}"/>
              </a:ext>
            </a:extLst>
          </p:cNvPr>
          <p:cNvSpPr txBox="1"/>
          <p:nvPr/>
        </p:nvSpPr>
        <p:spPr>
          <a:xfrm>
            <a:off x="7063336" y="5696125"/>
            <a:ext cx="2821466" cy="400110"/>
          </a:xfrm>
          <a:prstGeom prst="rect">
            <a:avLst/>
          </a:prstGeom>
          <a:noFill/>
        </p:spPr>
        <p:txBody>
          <a:bodyPr wrap="square" rtlCol="0">
            <a:spAutoFit/>
          </a:bodyPr>
          <a:lstStyle/>
          <a:p>
            <a:r>
              <a:rPr lang="zh-CN" altLang="en-US" sz="2000" dirty="0">
                <a:latin typeface="Agency FB" panose="020B0503020202020204" pitchFamily="34" charset="0"/>
              </a:rPr>
              <a:t>分类器分析</a:t>
            </a:r>
          </a:p>
        </p:txBody>
      </p:sp>
      <p:sp>
        <p:nvSpPr>
          <p:cNvPr id="151" name="文本框 150">
            <a:extLst>
              <a:ext uri="{FF2B5EF4-FFF2-40B4-BE49-F238E27FC236}">
                <a16:creationId xmlns:a16="http://schemas.microsoft.com/office/drawing/2014/main" id="{08EFF890-3404-4307-B2BB-49958BFC7DD2}"/>
              </a:ext>
            </a:extLst>
          </p:cNvPr>
          <p:cNvSpPr txBox="1"/>
          <p:nvPr/>
        </p:nvSpPr>
        <p:spPr>
          <a:xfrm>
            <a:off x="6493801" y="5670695"/>
            <a:ext cx="434259" cy="400110"/>
          </a:xfrm>
          <a:prstGeom prst="rect">
            <a:avLst/>
          </a:prstGeom>
          <a:noFill/>
        </p:spPr>
        <p:txBody>
          <a:bodyPr wrap="square" rtlCol="0">
            <a:spAutoFit/>
          </a:bodyPr>
          <a:lstStyle/>
          <a:p>
            <a:pPr algn="ctr"/>
            <a:r>
              <a:rPr lang="en-US" altLang="zh-CN" sz="2000" dirty="0">
                <a:latin typeface="Agency FB" panose="020B0503020202020204" pitchFamily="34" charset="0"/>
              </a:rPr>
              <a:t>05</a:t>
            </a:r>
            <a:endParaRPr lang="zh-CN" altLang="en-US" sz="2000" dirty="0">
              <a:latin typeface="Agency FB" panose="020B0503020202020204" pitchFamily="34" charset="0"/>
            </a:endParaRPr>
          </a:p>
        </p:txBody>
      </p:sp>
      <p:cxnSp>
        <p:nvCxnSpPr>
          <p:cNvPr id="152" name="直接连接符 151">
            <a:extLst>
              <a:ext uri="{FF2B5EF4-FFF2-40B4-BE49-F238E27FC236}">
                <a16:creationId xmlns:a16="http://schemas.microsoft.com/office/drawing/2014/main" id="{DFA2FBD6-8B82-4648-8243-D448B0CDA9DD}"/>
              </a:ext>
            </a:extLst>
          </p:cNvPr>
          <p:cNvCxnSpPr/>
          <p:nvPr/>
        </p:nvCxnSpPr>
        <p:spPr>
          <a:xfrm>
            <a:off x="7063336" y="6116812"/>
            <a:ext cx="282146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2639936"/>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334"/>
                                        </p:tgtEl>
                                        <p:attrNameLst>
                                          <p:attrName>style.visibility</p:attrName>
                                        </p:attrNameLst>
                                      </p:cBhvr>
                                      <p:to>
                                        <p:strVal val="visible"/>
                                      </p:to>
                                    </p:set>
                                    <p:anim calcmode="lin" valueType="num">
                                      <p:cBhvr additive="base">
                                        <p:cTn id="7" dur="500" fill="hold"/>
                                        <p:tgtEl>
                                          <p:spTgt spid="334"/>
                                        </p:tgtEl>
                                        <p:attrNameLst>
                                          <p:attrName>ppt_x</p:attrName>
                                        </p:attrNameLst>
                                      </p:cBhvr>
                                      <p:tavLst>
                                        <p:tav tm="0">
                                          <p:val>
                                            <p:strVal val="0-#ppt_w/2"/>
                                          </p:val>
                                        </p:tav>
                                        <p:tav tm="100000">
                                          <p:val>
                                            <p:strVal val="#ppt_x"/>
                                          </p:val>
                                        </p:tav>
                                      </p:tavLst>
                                    </p:anim>
                                    <p:anim calcmode="lin" valueType="num">
                                      <p:cBhvr additive="base">
                                        <p:cTn id="8" dur="500" fill="hold"/>
                                        <p:tgtEl>
                                          <p:spTgt spid="33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2" presetClass="entr" presetSubtype="4" fill="hold" grpId="0" nodeType="afterEffect">
                                  <p:stCondLst>
                                    <p:cond delay="0"/>
                                  </p:stCondLst>
                                  <p:iterate type="lt">
                                    <p:tmPct val="10000"/>
                                  </p:iterate>
                                  <p:childTnLst>
                                    <p:set>
                                      <p:cBhvr>
                                        <p:cTn id="11" dur="1" fill="hold">
                                          <p:stCondLst>
                                            <p:cond delay="0"/>
                                          </p:stCondLst>
                                        </p:cTn>
                                        <p:tgtEl>
                                          <p:spTgt spid="340"/>
                                        </p:tgtEl>
                                        <p:attrNameLst>
                                          <p:attrName>style.visibility</p:attrName>
                                        </p:attrNameLst>
                                      </p:cBhvr>
                                      <p:to>
                                        <p:strVal val="visible"/>
                                      </p:to>
                                    </p:set>
                                    <p:anim calcmode="lin" valueType="num">
                                      <p:cBhvr additive="base">
                                        <p:cTn id="12" dur="500"/>
                                        <p:tgtEl>
                                          <p:spTgt spid="340"/>
                                        </p:tgtEl>
                                        <p:attrNameLst>
                                          <p:attrName>ppt_y</p:attrName>
                                        </p:attrNameLst>
                                      </p:cBhvr>
                                      <p:tavLst>
                                        <p:tav tm="0">
                                          <p:val>
                                            <p:strVal val="#ppt_y+#ppt_h*1.125000"/>
                                          </p:val>
                                        </p:tav>
                                        <p:tav tm="100000">
                                          <p:val>
                                            <p:strVal val="#ppt_y"/>
                                          </p:val>
                                        </p:tav>
                                      </p:tavLst>
                                    </p:anim>
                                    <p:animEffect transition="in" filter="wipe(up)">
                                      <p:cBhvr>
                                        <p:cTn id="13" dur="500"/>
                                        <p:tgtEl>
                                          <p:spTgt spid="340"/>
                                        </p:tgtEl>
                                      </p:cBhvr>
                                    </p:animEffect>
                                  </p:childTnLst>
                                </p:cTn>
                              </p:par>
                            </p:childTnLst>
                          </p:cTn>
                        </p:par>
                        <p:par>
                          <p:cTn id="14" fill="hold">
                            <p:stCondLst>
                              <p:cond delay="1050"/>
                            </p:stCondLst>
                            <p:childTnLst>
                              <p:par>
                                <p:cTn id="15" presetID="12" presetClass="entr" presetSubtype="4" fill="hold" grpId="0" nodeType="afterEffect">
                                  <p:stCondLst>
                                    <p:cond delay="0"/>
                                  </p:stCondLst>
                                  <p:iterate type="lt">
                                    <p:tmPct val="10000"/>
                                  </p:iterate>
                                  <p:childTnLst>
                                    <p:set>
                                      <p:cBhvr>
                                        <p:cTn id="16" dur="1" fill="hold">
                                          <p:stCondLst>
                                            <p:cond delay="0"/>
                                          </p:stCondLst>
                                        </p:cTn>
                                        <p:tgtEl>
                                          <p:spTgt spid="3"/>
                                        </p:tgtEl>
                                        <p:attrNameLst>
                                          <p:attrName>style.visibility</p:attrName>
                                        </p:attrNameLst>
                                      </p:cBhvr>
                                      <p:to>
                                        <p:strVal val="visible"/>
                                      </p:to>
                                    </p:set>
                                    <p:anim calcmode="lin" valueType="num">
                                      <p:cBhvr additive="base">
                                        <p:cTn id="17" dur="500"/>
                                        <p:tgtEl>
                                          <p:spTgt spid="3"/>
                                        </p:tgtEl>
                                        <p:attrNameLst>
                                          <p:attrName>ppt_y</p:attrName>
                                        </p:attrNameLst>
                                      </p:cBhvr>
                                      <p:tavLst>
                                        <p:tav tm="0">
                                          <p:val>
                                            <p:strVal val="#ppt_y+#ppt_h*1.125000"/>
                                          </p:val>
                                        </p:tav>
                                        <p:tav tm="100000">
                                          <p:val>
                                            <p:strVal val="#ppt_y"/>
                                          </p:val>
                                        </p:tav>
                                      </p:tavLst>
                                    </p:anim>
                                    <p:animEffect transition="in" filter="wipe(up)">
                                      <p:cBhvr>
                                        <p:cTn id="18" dur="500"/>
                                        <p:tgtEl>
                                          <p:spTgt spid="3"/>
                                        </p:tgtEl>
                                      </p:cBhvr>
                                    </p:animEffect>
                                  </p:childTnLst>
                                </p:cTn>
                              </p:par>
                            </p:childTnLst>
                          </p:cTn>
                        </p:par>
                        <p:par>
                          <p:cTn id="19" fill="hold">
                            <p:stCondLst>
                              <p:cond delay="1900"/>
                            </p:stCondLst>
                            <p:childTnLst>
                              <p:par>
                                <p:cTn id="20" presetID="21" presetClass="entr" presetSubtype="1" fill="hold" nodeType="afterEffect">
                                  <p:stCondLst>
                                    <p:cond delay="0"/>
                                  </p:stCondLst>
                                  <p:childTnLst>
                                    <p:set>
                                      <p:cBhvr>
                                        <p:cTn id="21" dur="1" fill="hold">
                                          <p:stCondLst>
                                            <p:cond delay="0"/>
                                          </p:stCondLst>
                                        </p:cTn>
                                        <p:tgtEl>
                                          <p:spTgt spid="67"/>
                                        </p:tgtEl>
                                        <p:attrNameLst>
                                          <p:attrName>style.visibility</p:attrName>
                                        </p:attrNameLst>
                                      </p:cBhvr>
                                      <p:to>
                                        <p:strVal val="visible"/>
                                      </p:to>
                                    </p:set>
                                    <p:animEffect transition="in" filter="wheel(1)">
                                      <p:cBhvr>
                                        <p:cTn id="22" dur="500"/>
                                        <p:tgtEl>
                                          <p:spTgt spid="67"/>
                                        </p:tgtEl>
                                      </p:cBhvr>
                                    </p:animEffect>
                                  </p:childTnLst>
                                </p:cTn>
                              </p:par>
                            </p:childTnLst>
                          </p:cTn>
                        </p:par>
                        <p:par>
                          <p:cTn id="23" fill="hold">
                            <p:stCondLst>
                              <p:cond delay="2400"/>
                            </p:stCondLst>
                            <p:childTnLst>
                              <p:par>
                                <p:cTn id="24" presetID="12" presetClass="entr" presetSubtype="4" fill="hold" grpId="0" nodeType="afterEffect">
                                  <p:stCondLst>
                                    <p:cond delay="0"/>
                                  </p:stCondLst>
                                  <p:iterate type="lt">
                                    <p:tmPct val="10000"/>
                                  </p:iterate>
                                  <p:childTnLst>
                                    <p:set>
                                      <p:cBhvr>
                                        <p:cTn id="25" dur="1" fill="hold">
                                          <p:stCondLst>
                                            <p:cond delay="0"/>
                                          </p:stCondLst>
                                        </p:cTn>
                                        <p:tgtEl>
                                          <p:spTgt spid="262"/>
                                        </p:tgtEl>
                                        <p:attrNameLst>
                                          <p:attrName>style.visibility</p:attrName>
                                        </p:attrNameLst>
                                      </p:cBhvr>
                                      <p:to>
                                        <p:strVal val="visible"/>
                                      </p:to>
                                    </p:set>
                                    <p:anim calcmode="lin" valueType="num">
                                      <p:cBhvr additive="base">
                                        <p:cTn id="26" dur="500"/>
                                        <p:tgtEl>
                                          <p:spTgt spid="262"/>
                                        </p:tgtEl>
                                        <p:attrNameLst>
                                          <p:attrName>ppt_y</p:attrName>
                                        </p:attrNameLst>
                                      </p:cBhvr>
                                      <p:tavLst>
                                        <p:tav tm="0">
                                          <p:val>
                                            <p:strVal val="#ppt_y+#ppt_h*1.125000"/>
                                          </p:val>
                                        </p:tav>
                                        <p:tav tm="100000">
                                          <p:val>
                                            <p:strVal val="#ppt_y"/>
                                          </p:val>
                                        </p:tav>
                                      </p:tavLst>
                                    </p:anim>
                                    <p:animEffect transition="in" filter="wipe(up)">
                                      <p:cBhvr>
                                        <p:cTn id="27" dur="500"/>
                                        <p:tgtEl>
                                          <p:spTgt spid="262"/>
                                        </p:tgtEl>
                                      </p:cBhvr>
                                    </p:animEffect>
                                  </p:childTnLst>
                                </p:cTn>
                              </p:par>
                            </p:childTnLst>
                          </p:cTn>
                        </p:par>
                        <p:par>
                          <p:cTn id="28" fill="hold">
                            <p:stCondLst>
                              <p:cond delay="2950"/>
                            </p:stCondLst>
                            <p:childTnLst>
                              <p:par>
                                <p:cTn id="29" presetID="22" presetClass="entr" presetSubtype="8" fill="hold" nodeType="afterEffect">
                                  <p:stCondLst>
                                    <p:cond delay="0"/>
                                  </p:stCondLst>
                                  <p:childTnLst>
                                    <p:set>
                                      <p:cBhvr>
                                        <p:cTn id="30" dur="1" fill="hold">
                                          <p:stCondLst>
                                            <p:cond delay="0"/>
                                          </p:stCondLst>
                                        </p:cTn>
                                        <p:tgtEl>
                                          <p:spTgt spid="336"/>
                                        </p:tgtEl>
                                        <p:attrNameLst>
                                          <p:attrName>style.visibility</p:attrName>
                                        </p:attrNameLst>
                                      </p:cBhvr>
                                      <p:to>
                                        <p:strVal val="visible"/>
                                      </p:to>
                                    </p:set>
                                    <p:animEffect transition="in" filter="wipe(left)">
                                      <p:cBhvr>
                                        <p:cTn id="31" dur="500"/>
                                        <p:tgtEl>
                                          <p:spTgt spid="336"/>
                                        </p:tgtEl>
                                      </p:cBhvr>
                                    </p:animEffect>
                                  </p:childTnLst>
                                </p:cTn>
                              </p:par>
                            </p:childTnLst>
                          </p:cTn>
                        </p:par>
                        <p:par>
                          <p:cTn id="32" fill="hold">
                            <p:stCondLst>
                              <p:cond delay="3450"/>
                            </p:stCondLst>
                            <p:childTnLst>
                              <p:par>
                                <p:cTn id="33" presetID="12" presetClass="entr" presetSubtype="1" fill="hold" grpId="0" nodeType="afterEffect">
                                  <p:stCondLst>
                                    <p:cond delay="0"/>
                                  </p:stCondLst>
                                  <p:iterate type="lt">
                                    <p:tmPct val="10000"/>
                                  </p:iterate>
                                  <p:childTnLst>
                                    <p:set>
                                      <p:cBhvr>
                                        <p:cTn id="34" dur="1" fill="hold">
                                          <p:stCondLst>
                                            <p:cond delay="0"/>
                                          </p:stCondLst>
                                        </p:cTn>
                                        <p:tgtEl>
                                          <p:spTgt spid="133"/>
                                        </p:tgtEl>
                                        <p:attrNameLst>
                                          <p:attrName>style.visibility</p:attrName>
                                        </p:attrNameLst>
                                      </p:cBhvr>
                                      <p:to>
                                        <p:strVal val="visible"/>
                                      </p:to>
                                    </p:set>
                                    <p:anim calcmode="lin" valueType="num">
                                      <p:cBhvr additive="base">
                                        <p:cTn id="35" dur="250"/>
                                        <p:tgtEl>
                                          <p:spTgt spid="133"/>
                                        </p:tgtEl>
                                        <p:attrNameLst>
                                          <p:attrName>ppt_y</p:attrName>
                                        </p:attrNameLst>
                                      </p:cBhvr>
                                      <p:tavLst>
                                        <p:tav tm="0">
                                          <p:val>
                                            <p:strVal val="#ppt_y-#ppt_h*1.125000"/>
                                          </p:val>
                                        </p:tav>
                                        <p:tav tm="100000">
                                          <p:val>
                                            <p:strVal val="#ppt_y"/>
                                          </p:val>
                                        </p:tav>
                                      </p:tavLst>
                                    </p:anim>
                                    <p:animEffect transition="in" filter="wipe(down)">
                                      <p:cBhvr>
                                        <p:cTn id="36" dur="250"/>
                                        <p:tgtEl>
                                          <p:spTgt spid="133"/>
                                        </p:tgtEl>
                                      </p:cBhvr>
                                    </p:animEffect>
                                  </p:childTnLst>
                                </p:cTn>
                              </p:par>
                            </p:childTnLst>
                          </p:cTn>
                        </p:par>
                        <p:par>
                          <p:cTn id="37" fill="hold">
                            <p:stCondLst>
                              <p:cond delay="3775"/>
                            </p:stCondLst>
                            <p:childTnLst>
                              <p:par>
                                <p:cTn id="38" presetID="21" presetClass="entr" presetSubtype="1" fill="hold" nodeType="afterEffect">
                                  <p:stCondLst>
                                    <p:cond delay="0"/>
                                  </p:stCondLst>
                                  <p:childTnLst>
                                    <p:set>
                                      <p:cBhvr>
                                        <p:cTn id="39" dur="1" fill="hold">
                                          <p:stCondLst>
                                            <p:cond delay="0"/>
                                          </p:stCondLst>
                                        </p:cTn>
                                        <p:tgtEl>
                                          <p:spTgt spid="21"/>
                                        </p:tgtEl>
                                        <p:attrNameLst>
                                          <p:attrName>style.visibility</p:attrName>
                                        </p:attrNameLst>
                                      </p:cBhvr>
                                      <p:to>
                                        <p:strVal val="visible"/>
                                      </p:to>
                                    </p:set>
                                    <p:animEffect transition="in" filter="wheel(1)">
                                      <p:cBhvr>
                                        <p:cTn id="40" dur="500"/>
                                        <p:tgtEl>
                                          <p:spTgt spid="21"/>
                                        </p:tgtEl>
                                      </p:cBhvr>
                                    </p:animEffect>
                                  </p:childTnLst>
                                </p:cTn>
                              </p:par>
                            </p:childTnLst>
                          </p:cTn>
                        </p:par>
                        <p:par>
                          <p:cTn id="41" fill="hold">
                            <p:stCondLst>
                              <p:cond delay="4275"/>
                            </p:stCondLst>
                            <p:childTnLst>
                              <p:par>
                                <p:cTn id="42" presetID="12" presetClass="entr" presetSubtype="4" fill="hold" grpId="0" nodeType="afterEffect">
                                  <p:stCondLst>
                                    <p:cond delay="0"/>
                                  </p:stCondLst>
                                  <p:iterate type="lt">
                                    <p:tmPct val="10000"/>
                                  </p:iterate>
                                  <p:childTnLst>
                                    <p:set>
                                      <p:cBhvr>
                                        <p:cTn id="43" dur="1" fill="hold">
                                          <p:stCondLst>
                                            <p:cond delay="0"/>
                                          </p:stCondLst>
                                        </p:cTn>
                                        <p:tgtEl>
                                          <p:spTgt spid="263"/>
                                        </p:tgtEl>
                                        <p:attrNameLst>
                                          <p:attrName>style.visibility</p:attrName>
                                        </p:attrNameLst>
                                      </p:cBhvr>
                                      <p:to>
                                        <p:strVal val="visible"/>
                                      </p:to>
                                    </p:set>
                                    <p:anim calcmode="lin" valueType="num">
                                      <p:cBhvr additive="base">
                                        <p:cTn id="44" dur="500"/>
                                        <p:tgtEl>
                                          <p:spTgt spid="263"/>
                                        </p:tgtEl>
                                        <p:attrNameLst>
                                          <p:attrName>ppt_y</p:attrName>
                                        </p:attrNameLst>
                                      </p:cBhvr>
                                      <p:tavLst>
                                        <p:tav tm="0">
                                          <p:val>
                                            <p:strVal val="#ppt_y+#ppt_h*1.125000"/>
                                          </p:val>
                                        </p:tav>
                                        <p:tav tm="100000">
                                          <p:val>
                                            <p:strVal val="#ppt_y"/>
                                          </p:val>
                                        </p:tav>
                                      </p:tavLst>
                                    </p:anim>
                                    <p:animEffect transition="in" filter="wipe(up)">
                                      <p:cBhvr>
                                        <p:cTn id="45" dur="500"/>
                                        <p:tgtEl>
                                          <p:spTgt spid="263"/>
                                        </p:tgtEl>
                                      </p:cBhvr>
                                    </p:animEffect>
                                  </p:childTnLst>
                                </p:cTn>
                              </p:par>
                            </p:childTnLst>
                          </p:cTn>
                        </p:par>
                        <p:par>
                          <p:cTn id="46" fill="hold">
                            <p:stCondLst>
                              <p:cond delay="4825"/>
                            </p:stCondLst>
                            <p:childTnLst>
                              <p:par>
                                <p:cTn id="47" presetID="22" presetClass="entr" presetSubtype="8" fill="hold" nodeType="afterEffect">
                                  <p:stCondLst>
                                    <p:cond delay="0"/>
                                  </p:stCondLst>
                                  <p:childTnLst>
                                    <p:set>
                                      <p:cBhvr>
                                        <p:cTn id="48" dur="1" fill="hold">
                                          <p:stCondLst>
                                            <p:cond delay="0"/>
                                          </p:stCondLst>
                                        </p:cTn>
                                        <p:tgtEl>
                                          <p:spTgt spid="337"/>
                                        </p:tgtEl>
                                        <p:attrNameLst>
                                          <p:attrName>style.visibility</p:attrName>
                                        </p:attrNameLst>
                                      </p:cBhvr>
                                      <p:to>
                                        <p:strVal val="visible"/>
                                      </p:to>
                                    </p:set>
                                    <p:animEffect transition="in" filter="wipe(left)">
                                      <p:cBhvr>
                                        <p:cTn id="49" dur="500"/>
                                        <p:tgtEl>
                                          <p:spTgt spid="337"/>
                                        </p:tgtEl>
                                      </p:cBhvr>
                                    </p:animEffect>
                                  </p:childTnLst>
                                </p:cTn>
                              </p:par>
                            </p:childTnLst>
                          </p:cTn>
                        </p:par>
                        <p:par>
                          <p:cTn id="50" fill="hold">
                            <p:stCondLst>
                              <p:cond delay="5325"/>
                            </p:stCondLst>
                            <p:childTnLst>
                              <p:par>
                                <p:cTn id="51" presetID="12" presetClass="entr" presetSubtype="1" fill="hold" grpId="0" nodeType="afterEffect">
                                  <p:stCondLst>
                                    <p:cond delay="0"/>
                                  </p:stCondLst>
                                  <p:iterate type="lt">
                                    <p:tmPct val="10000"/>
                                  </p:iterate>
                                  <p:childTnLst>
                                    <p:set>
                                      <p:cBhvr>
                                        <p:cTn id="52" dur="1" fill="hold">
                                          <p:stCondLst>
                                            <p:cond delay="0"/>
                                          </p:stCondLst>
                                        </p:cTn>
                                        <p:tgtEl>
                                          <p:spTgt spid="134"/>
                                        </p:tgtEl>
                                        <p:attrNameLst>
                                          <p:attrName>style.visibility</p:attrName>
                                        </p:attrNameLst>
                                      </p:cBhvr>
                                      <p:to>
                                        <p:strVal val="visible"/>
                                      </p:to>
                                    </p:set>
                                    <p:anim calcmode="lin" valueType="num">
                                      <p:cBhvr additive="base">
                                        <p:cTn id="53" dur="250"/>
                                        <p:tgtEl>
                                          <p:spTgt spid="134"/>
                                        </p:tgtEl>
                                        <p:attrNameLst>
                                          <p:attrName>ppt_y</p:attrName>
                                        </p:attrNameLst>
                                      </p:cBhvr>
                                      <p:tavLst>
                                        <p:tav tm="0">
                                          <p:val>
                                            <p:strVal val="#ppt_y-#ppt_h*1.125000"/>
                                          </p:val>
                                        </p:tav>
                                        <p:tav tm="100000">
                                          <p:val>
                                            <p:strVal val="#ppt_y"/>
                                          </p:val>
                                        </p:tav>
                                      </p:tavLst>
                                    </p:anim>
                                    <p:animEffect transition="in" filter="wipe(down)">
                                      <p:cBhvr>
                                        <p:cTn id="54" dur="250"/>
                                        <p:tgtEl>
                                          <p:spTgt spid="134"/>
                                        </p:tgtEl>
                                      </p:cBhvr>
                                    </p:animEffect>
                                  </p:childTnLst>
                                </p:cTn>
                              </p:par>
                            </p:childTnLst>
                          </p:cTn>
                        </p:par>
                        <p:par>
                          <p:cTn id="55" fill="hold">
                            <p:stCondLst>
                              <p:cond delay="5925"/>
                            </p:stCondLst>
                            <p:childTnLst>
                              <p:par>
                                <p:cTn id="56" presetID="21" presetClass="entr" presetSubtype="1" fill="hold" nodeType="afterEffect">
                                  <p:stCondLst>
                                    <p:cond delay="0"/>
                                  </p:stCondLst>
                                  <p:childTnLst>
                                    <p:set>
                                      <p:cBhvr>
                                        <p:cTn id="57" dur="1" fill="hold">
                                          <p:stCondLst>
                                            <p:cond delay="0"/>
                                          </p:stCondLst>
                                        </p:cTn>
                                        <p:tgtEl>
                                          <p:spTgt spid="101"/>
                                        </p:tgtEl>
                                        <p:attrNameLst>
                                          <p:attrName>style.visibility</p:attrName>
                                        </p:attrNameLst>
                                      </p:cBhvr>
                                      <p:to>
                                        <p:strVal val="visible"/>
                                      </p:to>
                                    </p:set>
                                    <p:animEffect transition="in" filter="wheel(1)">
                                      <p:cBhvr>
                                        <p:cTn id="58" dur="500"/>
                                        <p:tgtEl>
                                          <p:spTgt spid="101"/>
                                        </p:tgtEl>
                                      </p:cBhvr>
                                    </p:animEffect>
                                  </p:childTnLst>
                                </p:cTn>
                              </p:par>
                            </p:childTnLst>
                          </p:cTn>
                        </p:par>
                        <p:par>
                          <p:cTn id="59" fill="hold">
                            <p:stCondLst>
                              <p:cond delay="6425"/>
                            </p:stCondLst>
                            <p:childTnLst>
                              <p:par>
                                <p:cTn id="60" presetID="12" presetClass="entr" presetSubtype="4" fill="hold" grpId="0" nodeType="afterEffect">
                                  <p:stCondLst>
                                    <p:cond delay="0"/>
                                  </p:stCondLst>
                                  <p:iterate type="lt">
                                    <p:tmPct val="10000"/>
                                  </p:iterate>
                                  <p:childTnLst>
                                    <p:set>
                                      <p:cBhvr>
                                        <p:cTn id="61" dur="1" fill="hold">
                                          <p:stCondLst>
                                            <p:cond delay="0"/>
                                          </p:stCondLst>
                                        </p:cTn>
                                        <p:tgtEl>
                                          <p:spTgt spid="264"/>
                                        </p:tgtEl>
                                        <p:attrNameLst>
                                          <p:attrName>style.visibility</p:attrName>
                                        </p:attrNameLst>
                                      </p:cBhvr>
                                      <p:to>
                                        <p:strVal val="visible"/>
                                      </p:to>
                                    </p:set>
                                    <p:anim calcmode="lin" valueType="num">
                                      <p:cBhvr additive="base">
                                        <p:cTn id="62" dur="500"/>
                                        <p:tgtEl>
                                          <p:spTgt spid="264"/>
                                        </p:tgtEl>
                                        <p:attrNameLst>
                                          <p:attrName>ppt_y</p:attrName>
                                        </p:attrNameLst>
                                      </p:cBhvr>
                                      <p:tavLst>
                                        <p:tav tm="0">
                                          <p:val>
                                            <p:strVal val="#ppt_y+#ppt_h*1.125000"/>
                                          </p:val>
                                        </p:tav>
                                        <p:tav tm="100000">
                                          <p:val>
                                            <p:strVal val="#ppt_y"/>
                                          </p:val>
                                        </p:tav>
                                      </p:tavLst>
                                    </p:anim>
                                    <p:animEffect transition="in" filter="wipe(up)">
                                      <p:cBhvr>
                                        <p:cTn id="63" dur="500"/>
                                        <p:tgtEl>
                                          <p:spTgt spid="264"/>
                                        </p:tgtEl>
                                      </p:cBhvr>
                                    </p:animEffect>
                                  </p:childTnLst>
                                </p:cTn>
                              </p:par>
                            </p:childTnLst>
                          </p:cTn>
                        </p:par>
                        <p:par>
                          <p:cTn id="64" fill="hold">
                            <p:stCondLst>
                              <p:cond delay="6975"/>
                            </p:stCondLst>
                            <p:childTnLst>
                              <p:par>
                                <p:cTn id="65" presetID="22" presetClass="entr" presetSubtype="8" fill="hold" nodeType="afterEffect">
                                  <p:stCondLst>
                                    <p:cond delay="0"/>
                                  </p:stCondLst>
                                  <p:childTnLst>
                                    <p:set>
                                      <p:cBhvr>
                                        <p:cTn id="66" dur="1" fill="hold">
                                          <p:stCondLst>
                                            <p:cond delay="0"/>
                                          </p:stCondLst>
                                        </p:cTn>
                                        <p:tgtEl>
                                          <p:spTgt spid="338"/>
                                        </p:tgtEl>
                                        <p:attrNameLst>
                                          <p:attrName>style.visibility</p:attrName>
                                        </p:attrNameLst>
                                      </p:cBhvr>
                                      <p:to>
                                        <p:strVal val="visible"/>
                                      </p:to>
                                    </p:set>
                                    <p:animEffect transition="in" filter="wipe(left)">
                                      <p:cBhvr>
                                        <p:cTn id="67" dur="500"/>
                                        <p:tgtEl>
                                          <p:spTgt spid="338"/>
                                        </p:tgtEl>
                                      </p:cBhvr>
                                    </p:animEffect>
                                  </p:childTnLst>
                                </p:cTn>
                              </p:par>
                            </p:childTnLst>
                          </p:cTn>
                        </p:par>
                        <p:par>
                          <p:cTn id="68" fill="hold">
                            <p:stCondLst>
                              <p:cond delay="7475"/>
                            </p:stCondLst>
                            <p:childTnLst>
                              <p:par>
                                <p:cTn id="69" presetID="12" presetClass="entr" presetSubtype="1" fill="hold" grpId="0" nodeType="afterEffect">
                                  <p:stCondLst>
                                    <p:cond delay="0"/>
                                  </p:stCondLst>
                                  <p:iterate type="lt">
                                    <p:tmPct val="10000"/>
                                  </p:iterate>
                                  <p:childTnLst>
                                    <p:set>
                                      <p:cBhvr>
                                        <p:cTn id="70" dur="1" fill="hold">
                                          <p:stCondLst>
                                            <p:cond delay="0"/>
                                          </p:stCondLst>
                                        </p:cTn>
                                        <p:tgtEl>
                                          <p:spTgt spid="135"/>
                                        </p:tgtEl>
                                        <p:attrNameLst>
                                          <p:attrName>style.visibility</p:attrName>
                                        </p:attrNameLst>
                                      </p:cBhvr>
                                      <p:to>
                                        <p:strVal val="visible"/>
                                      </p:to>
                                    </p:set>
                                    <p:anim calcmode="lin" valueType="num">
                                      <p:cBhvr additive="base">
                                        <p:cTn id="71" dur="250"/>
                                        <p:tgtEl>
                                          <p:spTgt spid="135"/>
                                        </p:tgtEl>
                                        <p:attrNameLst>
                                          <p:attrName>ppt_y</p:attrName>
                                        </p:attrNameLst>
                                      </p:cBhvr>
                                      <p:tavLst>
                                        <p:tav tm="0">
                                          <p:val>
                                            <p:strVal val="#ppt_y-#ppt_h*1.125000"/>
                                          </p:val>
                                        </p:tav>
                                        <p:tav tm="100000">
                                          <p:val>
                                            <p:strVal val="#ppt_y"/>
                                          </p:val>
                                        </p:tav>
                                      </p:tavLst>
                                    </p:anim>
                                    <p:animEffect transition="in" filter="wipe(down)">
                                      <p:cBhvr>
                                        <p:cTn id="72" dur="250"/>
                                        <p:tgtEl>
                                          <p:spTgt spid="135"/>
                                        </p:tgtEl>
                                      </p:cBhvr>
                                    </p:animEffect>
                                  </p:childTnLst>
                                </p:cTn>
                              </p:par>
                            </p:childTnLst>
                          </p:cTn>
                        </p:par>
                        <p:par>
                          <p:cTn id="73" fill="hold">
                            <p:stCondLst>
                              <p:cond delay="7800"/>
                            </p:stCondLst>
                            <p:childTnLst>
                              <p:par>
                                <p:cTn id="74" presetID="21" presetClass="entr" presetSubtype="1" fill="hold" nodeType="afterEffect">
                                  <p:stCondLst>
                                    <p:cond delay="0"/>
                                  </p:stCondLst>
                                  <p:childTnLst>
                                    <p:set>
                                      <p:cBhvr>
                                        <p:cTn id="75" dur="1" fill="hold">
                                          <p:stCondLst>
                                            <p:cond delay="0"/>
                                          </p:stCondLst>
                                        </p:cTn>
                                        <p:tgtEl>
                                          <p:spTgt spid="117"/>
                                        </p:tgtEl>
                                        <p:attrNameLst>
                                          <p:attrName>style.visibility</p:attrName>
                                        </p:attrNameLst>
                                      </p:cBhvr>
                                      <p:to>
                                        <p:strVal val="visible"/>
                                      </p:to>
                                    </p:set>
                                    <p:animEffect transition="in" filter="wheel(1)">
                                      <p:cBhvr>
                                        <p:cTn id="76" dur="500"/>
                                        <p:tgtEl>
                                          <p:spTgt spid="117"/>
                                        </p:tgtEl>
                                      </p:cBhvr>
                                    </p:animEffect>
                                  </p:childTnLst>
                                </p:cTn>
                              </p:par>
                            </p:childTnLst>
                          </p:cTn>
                        </p:par>
                        <p:par>
                          <p:cTn id="77" fill="hold">
                            <p:stCondLst>
                              <p:cond delay="8300"/>
                            </p:stCondLst>
                            <p:childTnLst>
                              <p:par>
                                <p:cTn id="78" presetID="12" presetClass="entr" presetSubtype="4" fill="hold" grpId="0" nodeType="afterEffect">
                                  <p:stCondLst>
                                    <p:cond delay="0"/>
                                  </p:stCondLst>
                                  <p:iterate type="lt">
                                    <p:tmPct val="10000"/>
                                  </p:iterate>
                                  <p:childTnLst>
                                    <p:set>
                                      <p:cBhvr>
                                        <p:cTn id="79" dur="1" fill="hold">
                                          <p:stCondLst>
                                            <p:cond delay="0"/>
                                          </p:stCondLst>
                                        </p:cTn>
                                        <p:tgtEl>
                                          <p:spTgt spid="265"/>
                                        </p:tgtEl>
                                        <p:attrNameLst>
                                          <p:attrName>style.visibility</p:attrName>
                                        </p:attrNameLst>
                                      </p:cBhvr>
                                      <p:to>
                                        <p:strVal val="visible"/>
                                      </p:to>
                                    </p:set>
                                    <p:anim calcmode="lin" valueType="num">
                                      <p:cBhvr additive="base">
                                        <p:cTn id="80" dur="500"/>
                                        <p:tgtEl>
                                          <p:spTgt spid="265"/>
                                        </p:tgtEl>
                                        <p:attrNameLst>
                                          <p:attrName>ppt_y</p:attrName>
                                        </p:attrNameLst>
                                      </p:cBhvr>
                                      <p:tavLst>
                                        <p:tav tm="0">
                                          <p:val>
                                            <p:strVal val="#ppt_y+#ppt_h*1.125000"/>
                                          </p:val>
                                        </p:tav>
                                        <p:tav tm="100000">
                                          <p:val>
                                            <p:strVal val="#ppt_y"/>
                                          </p:val>
                                        </p:tav>
                                      </p:tavLst>
                                    </p:anim>
                                    <p:animEffect transition="in" filter="wipe(up)">
                                      <p:cBhvr>
                                        <p:cTn id="81" dur="500"/>
                                        <p:tgtEl>
                                          <p:spTgt spid="265"/>
                                        </p:tgtEl>
                                      </p:cBhvr>
                                    </p:animEffect>
                                  </p:childTnLst>
                                </p:cTn>
                              </p:par>
                            </p:childTnLst>
                          </p:cTn>
                        </p:par>
                        <p:par>
                          <p:cTn id="82" fill="hold">
                            <p:stCondLst>
                              <p:cond delay="8850"/>
                            </p:stCondLst>
                            <p:childTnLst>
                              <p:par>
                                <p:cTn id="83" presetID="22" presetClass="entr" presetSubtype="8" fill="hold" nodeType="afterEffect">
                                  <p:stCondLst>
                                    <p:cond delay="0"/>
                                  </p:stCondLst>
                                  <p:childTnLst>
                                    <p:set>
                                      <p:cBhvr>
                                        <p:cTn id="84" dur="1" fill="hold">
                                          <p:stCondLst>
                                            <p:cond delay="0"/>
                                          </p:stCondLst>
                                        </p:cTn>
                                        <p:tgtEl>
                                          <p:spTgt spid="339"/>
                                        </p:tgtEl>
                                        <p:attrNameLst>
                                          <p:attrName>style.visibility</p:attrName>
                                        </p:attrNameLst>
                                      </p:cBhvr>
                                      <p:to>
                                        <p:strVal val="visible"/>
                                      </p:to>
                                    </p:set>
                                    <p:animEffect transition="in" filter="wipe(left)">
                                      <p:cBhvr>
                                        <p:cTn id="85" dur="500"/>
                                        <p:tgtEl>
                                          <p:spTgt spid="339"/>
                                        </p:tgtEl>
                                      </p:cBhvr>
                                    </p:animEffect>
                                  </p:childTnLst>
                                </p:cTn>
                              </p:par>
                            </p:childTnLst>
                          </p:cTn>
                        </p:par>
                        <p:par>
                          <p:cTn id="86" fill="hold">
                            <p:stCondLst>
                              <p:cond delay="9350"/>
                            </p:stCondLst>
                            <p:childTnLst>
                              <p:par>
                                <p:cTn id="87" presetID="12" presetClass="entr" presetSubtype="1" fill="hold" grpId="0" nodeType="afterEffect">
                                  <p:stCondLst>
                                    <p:cond delay="0"/>
                                  </p:stCondLst>
                                  <p:iterate type="lt">
                                    <p:tmPct val="10000"/>
                                  </p:iterate>
                                  <p:childTnLst>
                                    <p:set>
                                      <p:cBhvr>
                                        <p:cTn id="88" dur="1" fill="hold">
                                          <p:stCondLst>
                                            <p:cond delay="0"/>
                                          </p:stCondLst>
                                        </p:cTn>
                                        <p:tgtEl>
                                          <p:spTgt spid="136"/>
                                        </p:tgtEl>
                                        <p:attrNameLst>
                                          <p:attrName>style.visibility</p:attrName>
                                        </p:attrNameLst>
                                      </p:cBhvr>
                                      <p:to>
                                        <p:strVal val="visible"/>
                                      </p:to>
                                    </p:set>
                                    <p:anim calcmode="lin" valueType="num">
                                      <p:cBhvr additive="base">
                                        <p:cTn id="89" dur="250"/>
                                        <p:tgtEl>
                                          <p:spTgt spid="136"/>
                                        </p:tgtEl>
                                        <p:attrNameLst>
                                          <p:attrName>ppt_y</p:attrName>
                                        </p:attrNameLst>
                                      </p:cBhvr>
                                      <p:tavLst>
                                        <p:tav tm="0">
                                          <p:val>
                                            <p:strVal val="#ppt_y-#ppt_h*1.125000"/>
                                          </p:val>
                                        </p:tav>
                                        <p:tav tm="100000">
                                          <p:val>
                                            <p:strVal val="#ppt_y"/>
                                          </p:val>
                                        </p:tav>
                                      </p:tavLst>
                                    </p:anim>
                                    <p:animEffect transition="in" filter="wipe(down)">
                                      <p:cBhvr>
                                        <p:cTn id="90" dur="250"/>
                                        <p:tgtEl>
                                          <p:spTgt spid="136"/>
                                        </p:tgtEl>
                                      </p:cBhvr>
                                    </p:animEffect>
                                  </p:childTnLst>
                                </p:cTn>
                              </p:par>
                            </p:childTnLst>
                          </p:cTn>
                        </p:par>
                        <p:par>
                          <p:cTn id="91" fill="hold">
                            <p:stCondLst>
                              <p:cond delay="9700"/>
                            </p:stCondLst>
                            <p:childTnLst>
                              <p:par>
                                <p:cTn id="92" presetID="21" presetClass="entr" presetSubtype="1" fill="hold" nodeType="afterEffect">
                                  <p:stCondLst>
                                    <p:cond delay="0"/>
                                  </p:stCondLst>
                                  <p:childTnLst>
                                    <p:set>
                                      <p:cBhvr>
                                        <p:cTn id="93" dur="1" fill="hold">
                                          <p:stCondLst>
                                            <p:cond delay="0"/>
                                          </p:stCondLst>
                                        </p:cTn>
                                        <p:tgtEl>
                                          <p:spTgt spid="137"/>
                                        </p:tgtEl>
                                        <p:attrNameLst>
                                          <p:attrName>style.visibility</p:attrName>
                                        </p:attrNameLst>
                                      </p:cBhvr>
                                      <p:to>
                                        <p:strVal val="visible"/>
                                      </p:to>
                                    </p:set>
                                    <p:animEffect transition="in" filter="wheel(1)">
                                      <p:cBhvr>
                                        <p:cTn id="94" dur="500"/>
                                        <p:tgtEl>
                                          <p:spTgt spid="137"/>
                                        </p:tgtEl>
                                      </p:cBhvr>
                                    </p:animEffect>
                                  </p:childTnLst>
                                </p:cTn>
                              </p:par>
                            </p:childTnLst>
                          </p:cTn>
                        </p:par>
                        <p:par>
                          <p:cTn id="95" fill="hold">
                            <p:stCondLst>
                              <p:cond delay="10200"/>
                            </p:stCondLst>
                            <p:childTnLst>
                              <p:par>
                                <p:cTn id="96" presetID="12" presetClass="entr" presetSubtype="4" fill="hold" grpId="0" nodeType="afterEffect">
                                  <p:stCondLst>
                                    <p:cond delay="0"/>
                                  </p:stCondLst>
                                  <p:iterate type="lt">
                                    <p:tmPct val="10000"/>
                                  </p:iterate>
                                  <p:childTnLst>
                                    <p:set>
                                      <p:cBhvr>
                                        <p:cTn id="97" dur="1" fill="hold">
                                          <p:stCondLst>
                                            <p:cond delay="0"/>
                                          </p:stCondLst>
                                        </p:cTn>
                                        <p:tgtEl>
                                          <p:spTgt spid="151"/>
                                        </p:tgtEl>
                                        <p:attrNameLst>
                                          <p:attrName>style.visibility</p:attrName>
                                        </p:attrNameLst>
                                      </p:cBhvr>
                                      <p:to>
                                        <p:strVal val="visible"/>
                                      </p:to>
                                    </p:set>
                                    <p:anim calcmode="lin" valueType="num">
                                      <p:cBhvr additive="base">
                                        <p:cTn id="98" dur="500"/>
                                        <p:tgtEl>
                                          <p:spTgt spid="151"/>
                                        </p:tgtEl>
                                        <p:attrNameLst>
                                          <p:attrName>ppt_y</p:attrName>
                                        </p:attrNameLst>
                                      </p:cBhvr>
                                      <p:tavLst>
                                        <p:tav tm="0">
                                          <p:val>
                                            <p:strVal val="#ppt_y+#ppt_h*1.125000"/>
                                          </p:val>
                                        </p:tav>
                                        <p:tav tm="100000">
                                          <p:val>
                                            <p:strVal val="#ppt_y"/>
                                          </p:val>
                                        </p:tav>
                                      </p:tavLst>
                                    </p:anim>
                                    <p:animEffect transition="in" filter="wipe(up)">
                                      <p:cBhvr>
                                        <p:cTn id="99" dur="500"/>
                                        <p:tgtEl>
                                          <p:spTgt spid="151"/>
                                        </p:tgtEl>
                                      </p:cBhvr>
                                    </p:animEffect>
                                  </p:childTnLst>
                                </p:cTn>
                              </p:par>
                            </p:childTnLst>
                          </p:cTn>
                        </p:par>
                        <p:par>
                          <p:cTn id="100" fill="hold">
                            <p:stCondLst>
                              <p:cond delay="10750"/>
                            </p:stCondLst>
                            <p:childTnLst>
                              <p:par>
                                <p:cTn id="101" presetID="22" presetClass="entr" presetSubtype="8" fill="hold" nodeType="afterEffect">
                                  <p:stCondLst>
                                    <p:cond delay="0"/>
                                  </p:stCondLst>
                                  <p:childTnLst>
                                    <p:set>
                                      <p:cBhvr>
                                        <p:cTn id="102" dur="1" fill="hold">
                                          <p:stCondLst>
                                            <p:cond delay="0"/>
                                          </p:stCondLst>
                                        </p:cTn>
                                        <p:tgtEl>
                                          <p:spTgt spid="152"/>
                                        </p:tgtEl>
                                        <p:attrNameLst>
                                          <p:attrName>style.visibility</p:attrName>
                                        </p:attrNameLst>
                                      </p:cBhvr>
                                      <p:to>
                                        <p:strVal val="visible"/>
                                      </p:to>
                                    </p:set>
                                    <p:animEffect transition="in" filter="wipe(left)">
                                      <p:cBhvr>
                                        <p:cTn id="103" dur="500"/>
                                        <p:tgtEl>
                                          <p:spTgt spid="152"/>
                                        </p:tgtEl>
                                      </p:cBhvr>
                                    </p:animEffect>
                                  </p:childTnLst>
                                </p:cTn>
                              </p:par>
                            </p:childTnLst>
                          </p:cTn>
                        </p:par>
                        <p:par>
                          <p:cTn id="104" fill="hold">
                            <p:stCondLst>
                              <p:cond delay="11250"/>
                            </p:stCondLst>
                            <p:childTnLst>
                              <p:par>
                                <p:cTn id="105" presetID="12" presetClass="entr" presetSubtype="1" fill="hold" grpId="0" nodeType="afterEffect">
                                  <p:stCondLst>
                                    <p:cond delay="0"/>
                                  </p:stCondLst>
                                  <p:iterate type="lt">
                                    <p:tmPct val="10000"/>
                                  </p:iterate>
                                  <p:childTnLst>
                                    <p:set>
                                      <p:cBhvr>
                                        <p:cTn id="106" dur="1" fill="hold">
                                          <p:stCondLst>
                                            <p:cond delay="0"/>
                                          </p:stCondLst>
                                        </p:cTn>
                                        <p:tgtEl>
                                          <p:spTgt spid="150"/>
                                        </p:tgtEl>
                                        <p:attrNameLst>
                                          <p:attrName>style.visibility</p:attrName>
                                        </p:attrNameLst>
                                      </p:cBhvr>
                                      <p:to>
                                        <p:strVal val="visible"/>
                                      </p:to>
                                    </p:set>
                                    <p:anim calcmode="lin" valueType="num">
                                      <p:cBhvr additive="base">
                                        <p:cTn id="107" dur="250"/>
                                        <p:tgtEl>
                                          <p:spTgt spid="150"/>
                                        </p:tgtEl>
                                        <p:attrNameLst>
                                          <p:attrName>ppt_y</p:attrName>
                                        </p:attrNameLst>
                                      </p:cBhvr>
                                      <p:tavLst>
                                        <p:tav tm="0">
                                          <p:val>
                                            <p:strVal val="#ppt_y-#ppt_h*1.125000"/>
                                          </p:val>
                                        </p:tav>
                                        <p:tav tm="100000">
                                          <p:val>
                                            <p:strVal val="#ppt_y"/>
                                          </p:val>
                                        </p:tav>
                                      </p:tavLst>
                                    </p:anim>
                                    <p:animEffect transition="in" filter="wipe(down)">
                                      <p:cBhvr>
                                        <p:cTn id="108" dur="250"/>
                                        <p:tgtEl>
                                          <p:spTgt spid="1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33" grpId="0"/>
      <p:bldP spid="134" grpId="0"/>
      <p:bldP spid="135" grpId="0"/>
      <p:bldP spid="136" grpId="0"/>
      <p:bldP spid="262" grpId="0"/>
      <p:bldP spid="263" grpId="0"/>
      <p:bldP spid="264" grpId="0"/>
      <p:bldP spid="265" grpId="0"/>
      <p:bldP spid="340" grpId="0"/>
      <p:bldP spid="150" grpId="0"/>
      <p:bldP spid="151"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p:cNvSpPr/>
          <p:nvPr/>
        </p:nvSpPr>
        <p:spPr>
          <a:xfrm flipV="1">
            <a:off x="3472892" y="836712"/>
            <a:ext cx="144016" cy="14401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a:endCxn id="4" idx="2"/>
          </p:cNvCxnSpPr>
          <p:nvPr/>
        </p:nvCxnSpPr>
        <p:spPr>
          <a:xfrm flipV="1">
            <a:off x="-30820" y="908720"/>
            <a:ext cx="3503712"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283263" y="447055"/>
            <a:ext cx="3162589" cy="461665"/>
          </a:xfrm>
          <a:prstGeom prst="rect">
            <a:avLst/>
          </a:prstGeom>
          <a:noFill/>
        </p:spPr>
        <p:txBody>
          <a:bodyPr wrap="square" rtlCol="0">
            <a:spAutoFit/>
          </a:bodyPr>
          <a:lstStyle/>
          <a:p>
            <a:r>
              <a:rPr lang="zh-CN" altLang="en-US" sz="2400" dirty="0">
                <a:latin typeface="Agency FB" panose="020B0503020202020204" pitchFamily="34" charset="0"/>
              </a:rPr>
              <a:t>引子</a:t>
            </a:r>
            <a:endParaRPr lang="en-US" altLang="zh-CN" sz="2400" dirty="0">
              <a:latin typeface="Agency FB" panose="020B0503020202020204" pitchFamily="34" charset="0"/>
            </a:endParaRPr>
          </a:p>
        </p:txBody>
      </p:sp>
      <p:sp>
        <p:nvSpPr>
          <p:cNvPr id="7" name="文本框 6">
            <a:extLst>
              <a:ext uri="{FF2B5EF4-FFF2-40B4-BE49-F238E27FC236}">
                <a16:creationId xmlns:a16="http://schemas.microsoft.com/office/drawing/2014/main" id="{D8DC2788-085A-49A1-99C1-2B2A79BC6D17}"/>
              </a:ext>
            </a:extLst>
          </p:cNvPr>
          <p:cNvSpPr txBox="1"/>
          <p:nvPr/>
        </p:nvSpPr>
        <p:spPr>
          <a:xfrm>
            <a:off x="268237" y="2420888"/>
            <a:ext cx="11573377" cy="4247317"/>
          </a:xfrm>
          <a:prstGeom prst="rect">
            <a:avLst/>
          </a:prstGeom>
          <a:noFill/>
        </p:spPr>
        <p:txBody>
          <a:bodyPr wrap="square" rtlCol="0">
            <a:spAutoFit/>
          </a:bodyPr>
          <a:lstStyle/>
          <a:p>
            <a:r>
              <a:rPr lang="en-US" altLang="zh-CN" dirty="0"/>
              <a:t>1.</a:t>
            </a:r>
            <a:r>
              <a:rPr lang="zh-CN" altLang="en-US" dirty="0"/>
              <a:t>提出问题</a:t>
            </a:r>
          </a:p>
          <a:p>
            <a:r>
              <a:rPr lang="zh-CN" altLang="en-US" dirty="0"/>
              <a:t>明确要分析的问题，为后续的机器学习过程提供目标。</a:t>
            </a:r>
          </a:p>
          <a:p>
            <a:r>
              <a:rPr lang="en-US" altLang="zh-CN" dirty="0"/>
              <a:t>2.</a:t>
            </a:r>
            <a:r>
              <a:rPr lang="zh-CN" altLang="en-US" dirty="0"/>
              <a:t>理解数据（采集并查看数据）</a:t>
            </a:r>
          </a:p>
          <a:p>
            <a:r>
              <a:rPr lang="zh-CN" altLang="en-US" dirty="0"/>
              <a:t>采集数据（根据研究问题采集数据）；导入数据（从不同数据源读取数据）；查看数据信息（描述统计信息、数据缺失值、异常值情况等，可以结合具体图表来直观查看数据）。</a:t>
            </a:r>
          </a:p>
          <a:p>
            <a:r>
              <a:rPr lang="en-US" altLang="zh-CN" dirty="0"/>
              <a:t>3.</a:t>
            </a:r>
            <a:r>
              <a:rPr lang="zh-CN" altLang="en-US" dirty="0"/>
              <a:t>数据清洗（数据预处理）</a:t>
            </a:r>
          </a:p>
          <a:p>
            <a:r>
              <a:rPr lang="zh-CN" altLang="en-US" dirty="0"/>
              <a:t>数据预处理是数据分析过程中关键的一环，数据质量决定了机器学习分析的上限，而具体采用的算法和模型只是逼近这个上限。（包括缺失数据处理、异常值处理、数据类型转换、列名重命名、数据排序、选择子集、特征工程等步骤）</a:t>
            </a:r>
          </a:p>
          <a:p>
            <a:r>
              <a:rPr lang="en-US" altLang="zh-CN" dirty="0"/>
              <a:t>4.</a:t>
            </a:r>
            <a:r>
              <a:rPr lang="zh-CN" altLang="en-US" dirty="0"/>
              <a:t>构建模型</a:t>
            </a:r>
          </a:p>
          <a:p>
            <a:r>
              <a:rPr lang="zh-CN" altLang="en-US" dirty="0"/>
              <a:t>根据研究的问题以及数据的特点选择合适的算法，将训练数据放入所选择的机器学习算法中构建相应的模型，有时需要对多种算法模型进行比较，甚至进行模型整合。</a:t>
            </a:r>
          </a:p>
          <a:p>
            <a:r>
              <a:rPr lang="en-US" altLang="zh-CN" dirty="0"/>
              <a:t>5.</a:t>
            </a:r>
            <a:r>
              <a:rPr lang="zh-CN" altLang="en-US" dirty="0"/>
              <a:t>模型评估</a:t>
            </a:r>
          </a:p>
          <a:p>
            <a:r>
              <a:rPr lang="zh-CN" altLang="en-US" dirty="0"/>
              <a:t>利用测试数据对得到的模型效果进行评估，具体评估指标依据研究的问题及采用的模型进行选择，常用到的指标需根据模型的类型而定，如分类模型常用准确率、</a:t>
            </a:r>
            <a:r>
              <a:rPr lang="en-US" altLang="zh-CN" dirty="0"/>
              <a:t>ROC-AUC</a:t>
            </a:r>
            <a:r>
              <a:rPr lang="zh-CN" altLang="en-US" dirty="0"/>
              <a:t>等，而回归模型可以用决定系数等。</a:t>
            </a:r>
          </a:p>
        </p:txBody>
      </p:sp>
      <p:pic>
        <p:nvPicPr>
          <p:cNvPr id="1026" name="Picture 2" descr="preview">
            <a:extLst>
              <a:ext uri="{FF2B5EF4-FFF2-40B4-BE49-F238E27FC236}">
                <a16:creationId xmlns:a16="http://schemas.microsoft.com/office/drawing/2014/main" id="{97E5C4A1-CB10-4839-9116-82FC45B337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774204"/>
            <a:ext cx="12192000" cy="1790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7381010"/>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0-#ppt_w/2"/>
                                          </p:val>
                                        </p:tav>
                                        <p:tav tm="100000">
                                          <p:val>
                                            <p:strVal val="#ppt_x"/>
                                          </p:val>
                                        </p:tav>
                                      </p:tavLst>
                                    </p:anim>
                                    <p:anim calcmode="lin" valueType="num">
                                      <p:cBhvr additive="base">
                                        <p:cTn id="13" dur="500" fill="hold"/>
                                        <p:tgtEl>
                                          <p:spTgt spid="4"/>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2" presetClass="entr" presetSubtype="1" fill="hold" grpId="0" nodeType="afterEffect">
                                  <p:stCondLst>
                                    <p:cond delay="0"/>
                                  </p:stCondLst>
                                  <p:iterate type="lt">
                                    <p:tmPct val="10000"/>
                                  </p:iterate>
                                  <p:childTnLst>
                                    <p:set>
                                      <p:cBhvr>
                                        <p:cTn id="16" dur="1" fill="hold">
                                          <p:stCondLst>
                                            <p:cond delay="0"/>
                                          </p:stCondLst>
                                        </p:cTn>
                                        <p:tgtEl>
                                          <p:spTgt spid="9"/>
                                        </p:tgtEl>
                                        <p:attrNameLst>
                                          <p:attrName>style.visibility</p:attrName>
                                        </p:attrNameLst>
                                      </p:cBhvr>
                                      <p:to>
                                        <p:strVal val="visible"/>
                                      </p:to>
                                    </p:set>
                                    <p:anim calcmode="lin" valueType="num">
                                      <p:cBhvr additive="base">
                                        <p:cTn id="17" dur="250"/>
                                        <p:tgtEl>
                                          <p:spTgt spid="9"/>
                                        </p:tgtEl>
                                        <p:attrNameLst>
                                          <p:attrName>ppt_y</p:attrName>
                                        </p:attrNameLst>
                                      </p:cBhvr>
                                      <p:tavLst>
                                        <p:tav tm="0">
                                          <p:val>
                                            <p:strVal val="#ppt_y-#ppt_h*1.125000"/>
                                          </p:val>
                                        </p:tav>
                                        <p:tav tm="100000">
                                          <p:val>
                                            <p:strVal val="#ppt_y"/>
                                          </p:val>
                                        </p:tav>
                                      </p:tavLst>
                                    </p:anim>
                                    <p:animEffect transition="in" filter="wipe(down)">
                                      <p:cBhvr>
                                        <p:cTn id="18" dur="250"/>
                                        <p:tgtEl>
                                          <p:spTgt spid="9"/>
                                        </p:tgtEl>
                                      </p:cBhvr>
                                    </p:animEffect>
                                  </p:childTnLst>
                                </p:cTn>
                              </p:par>
                            </p:childTnLst>
                          </p:cTn>
                        </p:par>
                        <p:par>
                          <p:cTn id="19" fill="hold">
                            <p:stCondLst>
                              <p:cond delay="1275"/>
                            </p:stCondLst>
                            <p:childTnLst>
                              <p:par>
                                <p:cTn id="20" presetID="22" presetClass="entr" presetSubtype="1" fill="hold" grpId="0" nodeType="after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up)">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p:bldP spid="7"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p:cNvSpPr/>
          <p:nvPr/>
        </p:nvSpPr>
        <p:spPr>
          <a:xfrm flipV="1">
            <a:off x="3472892" y="836712"/>
            <a:ext cx="144016" cy="14401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a:endCxn id="4" idx="2"/>
          </p:cNvCxnSpPr>
          <p:nvPr/>
        </p:nvCxnSpPr>
        <p:spPr>
          <a:xfrm flipV="1">
            <a:off x="-30820" y="908720"/>
            <a:ext cx="3503712"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283263" y="447055"/>
            <a:ext cx="3162589" cy="461665"/>
          </a:xfrm>
          <a:prstGeom prst="rect">
            <a:avLst/>
          </a:prstGeom>
          <a:noFill/>
        </p:spPr>
        <p:txBody>
          <a:bodyPr wrap="square" rtlCol="0">
            <a:spAutoFit/>
          </a:bodyPr>
          <a:lstStyle/>
          <a:p>
            <a:r>
              <a:rPr lang="zh-CN" altLang="en-US" sz="2400" dirty="0">
                <a:latin typeface="Agency FB" panose="020B0503020202020204" pitchFamily="34" charset="0"/>
              </a:rPr>
              <a:t>线性回归</a:t>
            </a:r>
            <a:endParaRPr lang="en-US" altLang="zh-CN" sz="2400" dirty="0">
              <a:latin typeface="Agency FB" panose="020B0503020202020204" pitchFamily="34" charset="0"/>
            </a:endParaRPr>
          </a:p>
        </p:txBody>
      </p:sp>
      <p:pic>
        <p:nvPicPr>
          <p:cNvPr id="3" name="图片 2">
            <a:extLst>
              <a:ext uri="{FF2B5EF4-FFF2-40B4-BE49-F238E27FC236}">
                <a16:creationId xmlns:a16="http://schemas.microsoft.com/office/drawing/2014/main" id="{CCEFFEFD-C2A4-41D8-AF95-BB2A201D21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7408" y="1084820"/>
            <a:ext cx="10513168" cy="5664863"/>
          </a:xfrm>
          <a:prstGeom prst="rect">
            <a:avLst/>
          </a:prstGeom>
        </p:spPr>
      </p:pic>
    </p:spTree>
    <p:extLst>
      <p:ext uri="{BB962C8B-B14F-4D97-AF65-F5344CB8AC3E}">
        <p14:creationId xmlns:p14="http://schemas.microsoft.com/office/powerpoint/2010/main" val="1755662409"/>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0-#ppt_w/2"/>
                                          </p:val>
                                        </p:tav>
                                        <p:tav tm="100000">
                                          <p:val>
                                            <p:strVal val="#ppt_x"/>
                                          </p:val>
                                        </p:tav>
                                      </p:tavLst>
                                    </p:anim>
                                    <p:anim calcmode="lin" valueType="num">
                                      <p:cBhvr additive="base">
                                        <p:cTn id="13" dur="500" fill="hold"/>
                                        <p:tgtEl>
                                          <p:spTgt spid="4"/>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2" presetClass="entr" presetSubtype="1" fill="hold" grpId="0" nodeType="afterEffect">
                                  <p:stCondLst>
                                    <p:cond delay="0"/>
                                  </p:stCondLst>
                                  <p:iterate type="lt">
                                    <p:tmPct val="10000"/>
                                  </p:iterate>
                                  <p:childTnLst>
                                    <p:set>
                                      <p:cBhvr>
                                        <p:cTn id="16" dur="1" fill="hold">
                                          <p:stCondLst>
                                            <p:cond delay="0"/>
                                          </p:stCondLst>
                                        </p:cTn>
                                        <p:tgtEl>
                                          <p:spTgt spid="9"/>
                                        </p:tgtEl>
                                        <p:attrNameLst>
                                          <p:attrName>style.visibility</p:attrName>
                                        </p:attrNameLst>
                                      </p:cBhvr>
                                      <p:to>
                                        <p:strVal val="visible"/>
                                      </p:to>
                                    </p:set>
                                    <p:anim calcmode="lin" valueType="num">
                                      <p:cBhvr additive="base">
                                        <p:cTn id="17" dur="250"/>
                                        <p:tgtEl>
                                          <p:spTgt spid="9"/>
                                        </p:tgtEl>
                                        <p:attrNameLst>
                                          <p:attrName>ppt_y</p:attrName>
                                        </p:attrNameLst>
                                      </p:cBhvr>
                                      <p:tavLst>
                                        <p:tav tm="0">
                                          <p:val>
                                            <p:strVal val="#ppt_y-#ppt_h*1.125000"/>
                                          </p:val>
                                        </p:tav>
                                        <p:tav tm="100000">
                                          <p:val>
                                            <p:strVal val="#ppt_y"/>
                                          </p:val>
                                        </p:tav>
                                      </p:tavLst>
                                    </p:anim>
                                    <p:animEffect transition="in" filter="wipe(down)">
                                      <p:cBhvr>
                                        <p:cTn id="18" dur="25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p:cNvSpPr/>
          <p:nvPr/>
        </p:nvSpPr>
        <p:spPr>
          <a:xfrm flipV="1">
            <a:off x="3472892" y="836712"/>
            <a:ext cx="144016" cy="14401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a:endCxn id="4" idx="2"/>
          </p:cNvCxnSpPr>
          <p:nvPr/>
        </p:nvCxnSpPr>
        <p:spPr>
          <a:xfrm flipV="1">
            <a:off x="-30820" y="908720"/>
            <a:ext cx="3503712"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283263" y="447055"/>
            <a:ext cx="3162589" cy="461665"/>
          </a:xfrm>
          <a:prstGeom prst="rect">
            <a:avLst/>
          </a:prstGeom>
          <a:noFill/>
        </p:spPr>
        <p:txBody>
          <a:bodyPr wrap="square" rtlCol="0">
            <a:spAutoFit/>
          </a:bodyPr>
          <a:lstStyle/>
          <a:p>
            <a:r>
              <a:rPr lang="zh-CN" altLang="en-US" sz="2400" dirty="0">
                <a:latin typeface="Agency FB" panose="020B0503020202020204" pitchFamily="34" charset="0"/>
              </a:rPr>
              <a:t>线性回归</a:t>
            </a:r>
            <a:endParaRPr lang="en-US" altLang="zh-CN" sz="2400" dirty="0">
              <a:latin typeface="Agency FB" panose="020B0503020202020204" pitchFamily="34" charset="0"/>
            </a:endParaRPr>
          </a:p>
        </p:txBody>
      </p:sp>
      <p:pic>
        <p:nvPicPr>
          <p:cNvPr id="5" name="图片 4">
            <a:extLst>
              <a:ext uri="{FF2B5EF4-FFF2-40B4-BE49-F238E27FC236}">
                <a16:creationId xmlns:a16="http://schemas.microsoft.com/office/drawing/2014/main" id="{8CAF3186-FD87-4A17-92B3-4C237CBE4E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5400" y="1055750"/>
            <a:ext cx="9865096" cy="5673708"/>
          </a:xfrm>
          <a:prstGeom prst="rect">
            <a:avLst/>
          </a:prstGeom>
        </p:spPr>
      </p:pic>
    </p:spTree>
    <p:extLst>
      <p:ext uri="{BB962C8B-B14F-4D97-AF65-F5344CB8AC3E}">
        <p14:creationId xmlns:p14="http://schemas.microsoft.com/office/powerpoint/2010/main" val="638419120"/>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0-#ppt_w/2"/>
                                          </p:val>
                                        </p:tav>
                                        <p:tav tm="100000">
                                          <p:val>
                                            <p:strVal val="#ppt_x"/>
                                          </p:val>
                                        </p:tav>
                                      </p:tavLst>
                                    </p:anim>
                                    <p:anim calcmode="lin" valueType="num">
                                      <p:cBhvr additive="base">
                                        <p:cTn id="13" dur="500" fill="hold"/>
                                        <p:tgtEl>
                                          <p:spTgt spid="4"/>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2" presetClass="entr" presetSubtype="1" fill="hold" grpId="0" nodeType="afterEffect">
                                  <p:stCondLst>
                                    <p:cond delay="0"/>
                                  </p:stCondLst>
                                  <p:iterate type="lt">
                                    <p:tmPct val="10000"/>
                                  </p:iterate>
                                  <p:childTnLst>
                                    <p:set>
                                      <p:cBhvr>
                                        <p:cTn id="16" dur="1" fill="hold">
                                          <p:stCondLst>
                                            <p:cond delay="0"/>
                                          </p:stCondLst>
                                        </p:cTn>
                                        <p:tgtEl>
                                          <p:spTgt spid="9"/>
                                        </p:tgtEl>
                                        <p:attrNameLst>
                                          <p:attrName>style.visibility</p:attrName>
                                        </p:attrNameLst>
                                      </p:cBhvr>
                                      <p:to>
                                        <p:strVal val="visible"/>
                                      </p:to>
                                    </p:set>
                                    <p:anim calcmode="lin" valueType="num">
                                      <p:cBhvr additive="base">
                                        <p:cTn id="17" dur="250"/>
                                        <p:tgtEl>
                                          <p:spTgt spid="9"/>
                                        </p:tgtEl>
                                        <p:attrNameLst>
                                          <p:attrName>ppt_y</p:attrName>
                                        </p:attrNameLst>
                                      </p:cBhvr>
                                      <p:tavLst>
                                        <p:tav tm="0">
                                          <p:val>
                                            <p:strVal val="#ppt_y-#ppt_h*1.125000"/>
                                          </p:val>
                                        </p:tav>
                                        <p:tav tm="100000">
                                          <p:val>
                                            <p:strVal val="#ppt_y"/>
                                          </p:val>
                                        </p:tav>
                                      </p:tavLst>
                                    </p:anim>
                                    <p:animEffect transition="in" filter="wipe(down)">
                                      <p:cBhvr>
                                        <p:cTn id="18" dur="25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p:cNvSpPr/>
          <p:nvPr/>
        </p:nvSpPr>
        <p:spPr>
          <a:xfrm flipV="1">
            <a:off x="3472892" y="836712"/>
            <a:ext cx="144016" cy="14401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a:endCxn id="4" idx="2"/>
          </p:cNvCxnSpPr>
          <p:nvPr/>
        </p:nvCxnSpPr>
        <p:spPr>
          <a:xfrm flipV="1">
            <a:off x="-30820" y="908720"/>
            <a:ext cx="3503712"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283263" y="447055"/>
            <a:ext cx="3162589" cy="461665"/>
          </a:xfrm>
          <a:prstGeom prst="rect">
            <a:avLst/>
          </a:prstGeom>
          <a:noFill/>
        </p:spPr>
        <p:txBody>
          <a:bodyPr wrap="square" rtlCol="0">
            <a:spAutoFit/>
          </a:bodyPr>
          <a:lstStyle/>
          <a:p>
            <a:r>
              <a:rPr lang="zh-CN" altLang="en-US" sz="2400" dirty="0">
                <a:latin typeface="Agency FB" panose="020B0503020202020204" pitchFamily="34" charset="0"/>
              </a:rPr>
              <a:t>线性回归</a:t>
            </a:r>
            <a:endParaRPr lang="en-US" altLang="zh-CN" sz="2400" dirty="0">
              <a:latin typeface="Agency FB" panose="020B0503020202020204" pitchFamily="34" charset="0"/>
            </a:endParaRPr>
          </a:p>
        </p:txBody>
      </p:sp>
      <p:pic>
        <p:nvPicPr>
          <p:cNvPr id="3" name="图片 2">
            <a:extLst>
              <a:ext uri="{FF2B5EF4-FFF2-40B4-BE49-F238E27FC236}">
                <a16:creationId xmlns:a16="http://schemas.microsoft.com/office/drawing/2014/main" id="{11310CD7-40A7-4D6E-B70B-627ACE0D22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7408" y="1038835"/>
            <a:ext cx="10657184" cy="5780632"/>
          </a:xfrm>
          <a:prstGeom prst="rect">
            <a:avLst/>
          </a:prstGeom>
        </p:spPr>
      </p:pic>
    </p:spTree>
    <p:extLst>
      <p:ext uri="{BB962C8B-B14F-4D97-AF65-F5344CB8AC3E}">
        <p14:creationId xmlns:p14="http://schemas.microsoft.com/office/powerpoint/2010/main" val="1720918955"/>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0-#ppt_w/2"/>
                                          </p:val>
                                        </p:tav>
                                        <p:tav tm="100000">
                                          <p:val>
                                            <p:strVal val="#ppt_x"/>
                                          </p:val>
                                        </p:tav>
                                      </p:tavLst>
                                    </p:anim>
                                    <p:anim calcmode="lin" valueType="num">
                                      <p:cBhvr additive="base">
                                        <p:cTn id="13" dur="500" fill="hold"/>
                                        <p:tgtEl>
                                          <p:spTgt spid="4"/>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2" presetClass="entr" presetSubtype="1" fill="hold" grpId="0" nodeType="afterEffect">
                                  <p:stCondLst>
                                    <p:cond delay="0"/>
                                  </p:stCondLst>
                                  <p:iterate type="lt">
                                    <p:tmPct val="10000"/>
                                  </p:iterate>
                                  <p:childTnLst>
                                    <p:set>
                                      <p:cBhvr>
                                        <p:cTn id="16" dur="1" fill="hold">
                                          <p:stCondLst>
                                            <p:cond delay="0"/>
                                          </p:stCondLst>
                                        </p:cTn>
                                        <p:tgtEl>
                                          <p:spTgt spid="9"/>
                                        </p:tgtEl>
                                        <p:attrNameLst>
                                          <p:attrName>style.visibility</p:attrName>
                                        </p:attrNameLst>
                                      </p:cBhvr>
                                      <p:to>
                                        <p:strVal val="visible"/>
                                      </p:to>
                                    </p:set>
                                    <p:anim calcmode="lin" valueType="num">
                                      <p:cBhvr additive="base">
                                        <p:cTn id="17" dur="250"/>
                                        <p:tgtEl>
                                          <p:spTgt spid="9"/>
                                        </p:tgtEl>
                                        <p:attrNameLst>
                                          <p:attrName>ppt_y</p:attrName>
                                        </p:attrNameLst>
                                      </p:cBhvr>
                                      <p:tavLst>
                                        <p:tav tm="0">
                                          <p:val>
                                            <p:strVal val="#ppt_y-#ppt_h*1.125000"/>
                                          </p:val>
                                        </p:tav>
                                        <p:tav tm="100000">
                                          <p:val>
                                            <p:strVal val="#ppt_y"/>
                                          </p:val>
                                        </p:tav>
                                      </p:tavLst>
                                    </p:anim>
                                    <p:animEffect transition="in" filter="wipe(down)">
                                      <p:cBhvr>
                                        <p:cTn id="18" dur="25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p:cNvSpPr/>
          <p:nvPr/>
        </p:nvSpPr>
        <p:spPr>
          <a:xfrm flipV="1">
            <a:off x="3472892" y="836712"/>
            <a:ext cx="144016" cy="14401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a:endCxn id="4" idx="2"/>
          </p:cNvCxnSpPr>
          <p:nvPr/>
        </p:nvCxnSpPr>
        <p:spPr>
          <a:xfrm flipV="1">
            <a:off x="-30820" y="908720"/>
            <a:ext cx="3503712"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283263" y="447055"/>
            <a:ext cx="3162589" cy="461665"/>
          </a:xfrm>
          <a:prstGeom prst="rect">
            <a:avLst/>
          </a:prstGeom>
          <a:noFill/>
        </p:spPr>
        <p:txBody>
          <a:bodyPr wrap="square" rtlCol="0">
            <a:spAutoFit/>
          </a:bodyPr>
          <a:lstStyle/>
          <a:p>
            <a:r>
              <a:rPr lang="zh-CN" altLang="en-US" sz="2400" dirty="0">
                <a:latin typeface="Agency FB" panose="020B0503020202020204" pitchFamily="34" charset="0"/>
              </a:rPr>
              <a:t>线性回归</a:t>
            </a:r>
            <a:endParaRPr lang="en-US" altLang="zh-CN" sz="2400" dirty="0">
              <a:latin typeface="Agency FB" panose="020B0503020202020204" pitchFamily="34" charset="0"/>
            </a:endParaRPr>
          </a:p>
        </p:txBody>
      </p:sp>
      <p:pic>
        <p:nvPicPr>
          <p:cNvPr id="5" name="图片 4">
            <a:extLst>
              <a:ext uri="{FF2B5EF4-FFF2-40B4-BE49-F238E27FC236}">
                <a16:creationId xmlns:a16="http://schemas.microsoft.com/office/drawing/2014/main" id="{663A2B3C-FF0F-4844-83DB-6E7DF48E14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2939" y="1052736"/>
            <a:ext cx="10766122" cy="5601885"/>
          </a:xfrm>
          <a:prstGeom prst="rect">
            <a:avLst/>
          </a:prstGeom>
        </p:spPr>
      </p:pic>
    </p:spTree>
    <p:extLst>
      <p:ext uri="{BB962C8B-B14F-4D97-AF65-F5344CB8AC3E}">
        <p14:creationId xmlns:p14="http://schemas.microsoft.com/office/powerpoint/2010/main" val="2906762102"/>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0-#ppt_w/2"/>
                                          </p:val>
                                        </p:tav>
                                        <p:tav tm="100000">
                                          <p:val>
                                            <p:strVal val="#ppt_x"/>
                                          </p:val>
                                        </p:tav>
                                      </p:tavLst>
                                    </p:anim>
                                    <p:anim calcmode="lin" valueType="num">
                                      <p:cBhvr additive="base">
                                        <p:cTn id="13" dur="500" fill="hold"/>
                                        <p:tgtEl>
                                          <p:spTgt spid="4"/>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2" presetClass="entr" presetSubtype="1" fill="hold" grpId="0" nodeType="afterEffect">
                                  <p:stCondLst>
                                    <p:cond delay="0"/>
                                  </p:stCondLst>
                                  <p:iterate type="lt">
                                    <p:tmPct val="10000"/>
                                  </p:iterate>
                                  <p:childTnLst>
                                    <p:set>
                                      <p:cBhvr>
                                        <p:cTn id="16" dur="1" fill="hold">
                                          <p:stCondLst>
                                            <p:cond delay="0"/>
                                          </p:stCondLst>
                                        </p:cTn>
                                        <p:tgtEl>
                                          <p:spTgt spid="9"/>
                                        </p:tgtEl>
                                        <p:attrNameLst>
                                          <p:attrName>style.visibility</p:attrName>
                                        </p:attrNameLst>
                                      </p:cBhvr>
                                      <p:to>
                                        <p:strVal val="visible"/>
                                      </p:to>
                                    </p:set>
                                    <p:anim calcmode="lin" valueType="num">
                                      <p:cBhvr additive="base">
                                        <p:cTn id="17" dur="250"/>
                                        <p:tgtEl>
                                          <p:spTgt spid="9"/>
                                        </p:tgtEl>
                                        <p:attrNameLst>
                                          <p:attrName>ppt_y</p:attrName>
                                        </p:attrNameLst>
                                      </p:cBhvr>
                                      <p:tavLst>
                                        <p:tav tm="0">
                                          <p:val>
                                            <p:strVal val="#ppt_y-#ppt_h*1.125000"/>
                                          </p:val>
                                        </p:tav>
                                        <p:tav tm="100000">
                                          <p:val>
                                            <p:strVal val="#ppt_y"/>
                                          </p:val>
                                        </p:tav>
                                      </p:tavLst>
                                    </p:anim>
                                    <p:animEffect transition="in" filter="wipe(down)">
                                      <p:cBhvr>
                                        <p:cTn id="18" dur="25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p:cNvSpPr/>
          <p:nvPr/>
        </p:nvSpPr>
        <p:spPr>
          <a:xfrm flipV="1">
            <a:off x="3472892" y="836712"/>
            <a:ext cx="144016" cy="14401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a:endCxn id="4" idx="2"/>
          </p:cNvCxnSpPr>
          <p:nvPr/>
        </p:nvCxnSpPr>
        <p:spPr>
          <a:xfrm flipV="1">
            <a:off x="-30820" y="908720"/>
            <a:ext cx="3503712"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283263" y="447055"/>
            <a:ext cx="3162589" cy="461665"/>
          </a:xfrm>
          <a:prstGeom prst="rect">
            <a:avLst/>
          </a:prstGeom>
          <a:noFill/>
        </p:spPr>
        <p:txBody>
          <a:bodyPr wrap="square" rtlCol="0">
            <a:spAutoFit/>
          </a:bodyPr>
          <a:lstStyle/>
          <a:p>
            <a:r>
              <a:rPr lang="zh-CN" altLang="en-US" sz="2400" dirty="0">
                <a:latin typeface="Agency FB" panose="020B0503020202020204" pitchFamily="34" charset="0"/>
              </a:rPr>
              <a:t>线性回归</a:t>
            </a:r>
            <a:endParaRPr lang="en-US" altLang="zh-CN" sz="2400" dirty="0">
              <a:latin typeface="Agency FB" panose="020B0503020202020204" pitchFamily="34" charset="0"/>
            </a:endParaRPr>
          </a:p>
        </p:txBody>
      </p:sp>
      <p:pic>
        <p:nvPicPr>
          <p:cNvPr id="3" name="图片 2">
            <a:extLst>
              <a:ext uri="{FF2B5EF4-FFF2-40B4-BE49-F238E27FC236}">
                <a16:creationId xmlns:a16="http://schemas.microsoft.com/office/drawing/2014/main" id="{699219E3-FC54-4F2D-BBAF-AB3FB99280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7408" y="972840"/>
            <a:ext cx="10585176" cy="5984552"/>
          </a:xfrm>
          <a:prstGeom prst="rect">
            <a:avLst/>
          </a:prstGeom>
        </p:spPr>
      </p:pic>
    </p:spTree>
    <p:extLst>
      <p:ext uri="{BB962C8B-B14F-4D97-AF65-F5344CB8AC3E}">
        <p14:creationId xmlns:p14="http://schemas.microsoft.com/office/powerpoint/2010/main" val="3091471416"/>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0-#ppt_w/2"/>
                                          </p:val>
                                        </p:tav>
                                        <p:tav tm="100000">
                                          <p:val>
                                            <p:strVal val="#ppt_x"/>
                                          </p:val>
                                        </p:tav>
                                      </p:tavLst>
                                    </p:anim>
                                    <p:anim calcmode="lin" valueType="num">
                                      <p:cBhvr additive="base">
                                        <p:cTn id="13" dur="500" fill="hold"/>
                                        <p:tgtEl>
                                          <p:spTgt spid="4"/>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2" presetClass="entr" presetSubtype="1" fill="hold" grpId="0" nodeType="afterEffect">
                                  <p:stCondLst>
                                    <p:cond delay="0"/>
                                  </p:stCondLst>
                                  <p:iterate type="lt">
                                    <p:tmPct val="10000"/>
                                  </p:iterate>
                                  <p:childTnLst>
                                    <p:set>
                                      <p:cBhvr>
                                        <p:cTn id="16" dur="1" fill="hold">
                                          <p:stCondLst>
                                            <p:cond delay="0"/>
                                          </p:stCondLst>
                                        </p:cTn>
                                        <p:tgtEl>
                                          <p:spTgt spid="9"/>
                                        </p:tgtEl>
                                        <p:attrNameLst>
                                          <p:attrName>style.visibility</p:attrName>
                                        </p:attrNameLst>
                                      </p:cBhvr>
                                      <p:to>
                                        <p:strVal val="visible"/>
                                      </p:to>
                                    </p:set>
                                    <p:anim calcmode="lin" valueType="num">
                                      <p:cBhvr additive="base">
                                        <p:cTn id="17" dur="250"/>
                                        <p:tgtEl>
                                          <p:spTgt spid="9"/>
                                        </p:tgtEl>
                                        <p:attrNameLst>
                                          <p:attrName>ppt_y</p:attrName>
                                        </p:attrNameLst>
                                      </p:cBhvr>
                                      <p:tavLst>
                                        <p:tav tm="0">
                                          <p:val>
                                            <p:strVal val="#ppt_y-#ppt_h*1.125000"/>
                                          </p:val>
                                        </p:tav>
                                        <p:tav tm="100000">
                                          <p:val>
                                            <p:strVal val="#ppt_y"/>
                                          </p:val>
                                        </p:tav>
                                      </p:tavLst>
                                    </p:anim>
                                    <p:animEffect transition="in" filter="wipe(down)">
                                      <p:cBhvr>
                                        <p:cTn id="18" dur="25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p:cNvSpPr/>
          <p:nvPr/>
        </p:nvSpPr>
        <p:spPr>
          <a:xfrm flipV="1">
            <a:off x="3472892" y="836712"/>
            <a:ext cx="144016" cy="14401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a:endCxn id="4" idx="2"/>
          </p:cNvCxnSpPr>
          <p:nvPr/>
        </p:nvCxnSpPr>
        <p:spPr>
          <a:xfrm flipV="1">
            <a:off x="-30820" y="908720"/>
            <a:ext cx="3503712"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283263" y="447055"/>
            <a:ext cx="3162589" cy="461665"/>
          </a:xfrm>
          <a:prstGeom prst="rect">
            <a:avLst/>
          </a:prstGeom>
          <a:noFill/>
        </p:spPr>
        <p:txBody>
          <a:bodyPr wrap="square" rtlCol="0">
            <a:spAutoFit/>
          </a:bodyPr>
          <a:lstStyle/>
          <a:p>
            <a:r>
              <a:rPr lang="zh-CN" altLang="en-US" sz="2400" dirty="0">
                <a:latin typeface="Agency FB" panose="020B0503020202020204" pitchFamily="34" charset="0"/>
              </a:rPr>
              <a:t>线性回归</a:t>
            </a:r>
            <a:endParaRPr lang="en-US" altLang="zh-CN" sz="2400" dirty="0">
              <a:latin typeface="Agency FB" panose="020B0503020202020204" pitchFamily="34" charset="0"/>
            </a:endParaRPr>
          </a:p>
        </p:txBody>
      </p:sp>
      <p:pic>
        <p:nvPicPr>
          <p:cNvPr id="5" name="图片 4">
            <a:extLst>
              <a:ext uri="{FF2B5EF4-FFF2-40B4-BE49-F238E27FC236}">
                <a16:creationId xmlns:a16="http://schemas.microsoft.com/office/drawing/2014/main" id="{0DC482DF-BEC2-48D7-AED4-6004E2E422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7408" y="1029291"/>
            <a:ext cx="10657184" cy="5917716"/>
          </a:xfrm>
          <a:prstGeom prst="rect">
            <a:avLst/>
          </a:prstGeom>
        </p:spPr>
      </p:pic>
    </p:spTree>
    <p:extLst>
      <p:ext uri="{BB962C8B-B14F-4D97-AF65-F5344CB8AC3E}">
        <p14:creationId xmlns:p14="http://schemas.microsoft.com/office/powerpoint/2010/main" val="3476859390"/>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0-#ppt_w/2"/>
                                          </p:val>
                                        </p:tav>
                                        <p:tav tm="100000">
                                          <p:val>
                                            <p:strVal val="#ppt_x"/>
                                          </p:val>
                                        </p:tav>
                                      </p:tavLst>
                                    </p:anim>
                                    <p:anim calcmode="lin" valueType="num">
                                      <p:cBhvr additive="base">
                                        <p:cTn id="13" dur="500" fill="hold"/>
                                        <p:tgtEl>
                                          <p:spTgt spid="4"/>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2" presetClass="entr" presetSubtype="1" fill="hold" grpId="0" nodeType="afterEffect">
                                  <p:stCondLst>
                                    <p:cond delay="0"/>
                                  </p:stCondLst>
                                  <p:iterate type="lt">
                                    <p:tmPct val="10000"/>
                                  </p:iterate>
                                  <p:childTnLst>
                                    <p:set>
                                      <p:cBhvr>
                                        <p:cTn id="16" dur="1" fill="hold">
                                          <p:stCondLst>
                                            <p:cond delay="0"/>
                                          </p:stCondLst>
                                        </p:cTn>
                                        <p:tgtEl>
                                          <p:spTgt spid="9"/>
                                        </p:tgtEl>
                                        <p:attrNameLst>
                                          <p:attrName>style.visibility</p:attrName>
                                        </p:attrNameLst>
                                      </p:cBhvr>
                                      <p:to>
                                        <p:strVal val="visible"/>
                                      </p:to>
                                    </p:set>
                                    <p:anim calcmode="lin" valueType="num">
                                      <p:cBhvr additive="base">
                                        <p:cTn id="17" dur="250"/>
                                        <p:tgtEl>
                                          <p:spTgt spid="9"/>
                                        </p:tgtEl>
                                        <p:attrNameLst>
                                          <p:attrName>ppt_y</p:attrName>
                                        </p:attrNameLst>
                                      </p:cBhvr>
                                      <p:tavLst>
                                        <p:tav tm="0">
                                          <p:val>
                                            <p:strVal val="#ppt_y-#ppt_h*1.125000"/>
                                          </p:val>
                                        </p:tav>
                                        <p:tav tm="100000">
                                          <p:val>
                                            <p:strVal val="#ppt_y"/>
                                          </p:val>
                                        </p:tav>
                                      </p:tavLst>
                                    </p:anim>
                                    <p:animEffect transition="in" filter="wipe(down)">
                                      <p:cBhvr>
                                        <p:cTn id="18" dur="25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p:cNvSpPr/>
          <p:nvPr/>
        </p:nvSpPr>
        <p:spPr>
          <a:xfrm flipV="1">
            <a:off x="3472892" y="836712"/>
            <a:ext cx="144016" cy="14401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a:endCxn id="4" idx="2"/>
          </p:cNvCxnSpPr>
          <p:nvPr/>
        </p:nvCxnSpPr>
        <p:spPr>
          <a:xfrm flipV="1">
            <a:off x="-30820" y="908720"/>
            <a:ext cx="3503712"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283263" y="447055"/>
            <a:ext cx="3162589" cy="461665"/>
          </a:xfrm>
          <a:prstGeom prst="rect">
            <a:avLst/>
          </a:prstGeom>
          <a:noFill/>
        </p:spPr>
        <p:txBody>
          <a:bodyPr wrap="square" rtlCol="0">
            <a:spAutoFit/>
          </a:bodyPr>
          <a:lstStyle/>
          <a:p>
            <a:r>
              <a:rPr lang="zh-CN" altLang="en-US" sz="2400" dirty="0">
                <a:latin typeface="Agency FB" panose="020B0503020202020204" pitchFamily="34" charset="0"/>
              </a:rPr>
              <a:t>线性回归</a:t>
            </a:r>
            <a:endParaRPr lang="en-US" altLang="zh-CN" sz="2400" dirty="0">
              <a:latin typeface="Agency FB" panose="020B0503020202020204" pitchFamily="34" charset="0"/>
            </a:endParaRPr>
          </a:p>
        </p:txBody>
      </p:sp>
      <p:pic>
        <p:nvPicPr>
          <p:cNvPr id="3" name="图片 2">
            <a:extLst>
              <a:ext uri="{FF2B5EF4-FFF2-40B4-BE49-F238E27FC236}">
                <a16:creationId xmlns:a16="http://schemas.microsoft.com/office/drawing/2014/main" id="{88959EE8-EE2D-4717-BB09-99D85A4EFC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5359" y="1082697"/>
            <a:ext cx="11681282" cy="5847347"/>
          </a:xfrm>
          <a:prstGeom prst="rect">
            <a:avLst/>
          </a:prstGeom>
        </p:spPr>
      </p:pic>
    </p:spTree>
    <p:extLst>
      <p:ext uri="{BB962C8B-B14F-4D97-AF65-F5344CB8AC3E}">
        <p14:creationId xmlns:p14="http://schemas.microsoft.com/office/powerpoint/2010/main" val="1276255609"/>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0-#ppt_w/2"/>
                                          </p:val>
                                        </p:tav>
                                        <p:tav tm="100000">
                                          <p:val>
                                            <p:strVal val="#ppt_x"/>
                                          </p:val>
                                        </p:tav>
                                      </p:tavLst>
                                    </p:anim>
                                    <p:anim calcmode="lin" valueType="num">
                                      <p:cBhvr additive="base">
                                        <p:cTn id="13" dur="500" fill="hold"/>
                                        <p:tgtEl>
                                          <p:spTgt spid="4"/>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2" presetClass="entr" presetSubtype="1" fill="hold" grpId="0" nodeType="afterEffect">
                                  <p:stCondLst>
                                    <p:cond delay="0"/>
                                  </p:stCondLst>
                                  <p:iterate type="lt">
                                    <p:tmPct val="10000"/>
                                  </p:iterate>
                                  <p:childTnLst>
                                    <p:set>
                                      <p:cBhvr>
                                        <p:cTn id="16" dur="1" fill="hold">
                                          <p:stCondLst>
                                            <p:cond delay="0"/>
                                          </p:stCondLst>
                                        </p:cTn>
                                        <p:tgtEl>
                                          <p:spTgt spid="9"/>
                                        </p:tgtEl>
                                        <p:attrNameLst>
                                          <p:attrName>style.visibility</p:attrName>
                                        </p:attrNameLst>
                                      </p:cBhvr>
                                      <p:to>
                                        <p:strVal val="visible"/>
                                      </p:to>
                                    </p:set>
                                    <p:anim calcmode="lin" valueType="num">
                                      <p:cBhvr additive="base">
                                        <p:cTn id="17" dur="250"/>
                                        <p:tgtEl>
                                          <p:spTgt spid="9"/>
                                        </p:tgtEl>
                                        <p:attrNameLst>
                                          <p:attrName>ppt_y</p:attrName>
                                        </p:attrNameLst>
                                      </p:cBhvr>
                                      <p:tavLst>
                                        <p:tav tm="0">
                                          <p:val>
                                            <p:strVal val="#ppt_y-#ppt_h*1.125000"/>
                                          </p:val>
                                        </p:tav>
                                        <p:tav tm="100000">
                                          <p:val>
                                            <p:strVal val="#ppt_y"/>
                                          </p:val>
                                        </p:tav>
                                      </p:tavLst>
                                    </p:anim>
                                    <p:animEffect transition="in" filter="wipe(down)">
                                      <p:cBhvr>
                                        <p:cTn id="18" dur="25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p:cNvSpPr/>
          <p:nvPr/>
        </p:nvSpPr>
        <p:spPr>
          <a:xfrm flipV="1">
            <a:off x="3472892" y="836712"/>
            <a:ext cx="144016" cy="14401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a:endCxn id="4" idx="2"/>
          </p:cNvCxnSpPr>
          <p:nvPr/>
        </p:nvCxnSpPr>
        <p:spPr>
          <a:xfrm flipV="1">
            <a:off x="-30820" y="908720"/>
            <a:ext cx="3503712"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283263" y="447055"/>
            <a:ext cx="3162589" cy="461665"/>
          </a:xfrm>
          <a:prstGeom prst="rect">
            <a:avLst/>
          </a:prstGeom>
          <a:noFill/>
        </p:spPr>
        <p:txBody>
          <a:bodyPr wrap="square" rtlCol="0">
            <a:spAutoFit/>
          </a:bodyPr>
          <a:lstStyle/>
          <a:p>
            <a:r>
              <a:rPr lang="zh-CN" altLang="en-US" sz="2400" dirty="0">
                <a:latin typeface="Agency FB" panose="020B0503020202020204" pitchFamily="34" charset="0"/>
              </a:rPr>
              <a:t>线性回归</a:t>
            </a:r>
            <a:endParaRPr lang="en-US" altLang="zh-CN" sz="2400" dirty="0">
              <a:latin typeface="Agency FB" panose="020B0503020202020204" pitchFamily="34" charset="0"/>
            </a:endParaRPr>
          </a:p>
        </p:txBody>
      </p:sp>
      <p:pic>
        <p:nvPicPr>
          <p:cNvPr id="5" name="图片 4">
            <a:extLst>
              <a:ext uri="{FF2B5EF4-FFF2-40B4-BE49-F238E27FC236}">
                <a16:creationId xmlns:a16="http://schemas.microsoft.com/office/drawing/2014/main" id="{19C9972E-3499-4C69-8B53-B317F62ACB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3431" y="1052735"/>
            <a:ext cx="10196691" cy="5904653"/>
          </a:xfrm>
          <a:prstGeom prst="rect">
            <a:avLst/>
          </a:prstGeom>
        </p:spPr>
      </p:pic>
    </p:spTree>
    <p:extLst>
      <p:ext uri="{BB962C8B-B14F-4D97-AF65-F5344CB8AC3E}">
        <p14:creationId xmlns:p14="http://schemas.microsoft.com/office/powerpoint/2010/main" val="2003194717"/>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0-#ppt_w/2"/>
                                          </p:val>
                                        </p:tav>
                                        <p:tav tm="100000">
                                          <p:val>
                                            <p:strVal val="#ppt_x"/>
                                          </p:val>
                                        </p:tav>
                                      </p:tavLst>
                                    </p:anim>
                                    <p:anim calcmode="lin" valueType="num">
                                      <p:cBhvr additive="base">
                                        <p:cTn id="13" dur="500" fill="hold"/>
                                        <p:tgtEl>
                                          <p:spTgt spid="4"/>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2" presetClass="entr" presetSubtype="1" fill="hold" grpId="0" nodeType="afterEffect">
                                  <p:stCondLst>
                                    <p:cond delay="0"/>
                                  </p:stCondLst>
                                  <p:iterate type="lt">
                                    <p:tmPct val="10000"/>
                                  </p:iterate>
                                  <p:childTnLst>
                                    <p:set>
                                      <p:cBhvr>
                                        <p:cTn id="16" dur="1" fill="hold">
                                          <p:stCondLst>
                                            <p:cond delay="0"/>
                                          </p:stCondLst>
                                        </p:cTn>
                                        <p:tgtEl>
                                          <p:spTgt spid="9"/>
                                        </p:tgtEl>
                                        <p:attrNameLst>
                                          <p:attrName>style.visibility</p:attrName>
                                        </p:attrNameLst>
                                      </p:cBhvr>
                                      <p:to>
                                        <p:strVal val="visible"/>
                                      </p:to>
                                    </p:set>
                                    <p:anim calcmode="lin" valueType="num">
                                      <p:cBhvr additive="base">
                                        <p:cTn id="17" dur="250"/>
                                        <p:tgtEl>
                                          <p:spTgt spid="9"/>
                                        </p:tgtEl>
                                        <p:attrNameLst>
                                          <p:attrName>ppt_y</p:attrName>
                                        </p:attrNameLst>
                                      </p:cBhvr>
                                      <p:tavLst>
                                        <p:tav tm="0">
                                          <p:val>
                                            <p:strVal val="#ppt_y-#ppt_h*1.125000"/>
                                          </p:val>
                                        </p:tav>
                                        <p:tav tm="100000">
                                          <p:val>
                                            <p:strVal val="#ppt_y"/>
                                          </p:val>
                                        </p:tav>
                                      </p:tavLst>
                                    </p:anim>
                                    <p:animEffect transition="in" filter="wipe(down)">
                                      <p:cBhvr>
                                        <p:cTn id="18" dur="25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p:cNvSpPr/>
          <p:nvPr/>
        </p:nvSpPr>
        <p:spPr>
          <a:xfrm flipV="1">
            <a:off x="3472892" y="836712"/>
            <a:ext cx="144016" cy="14401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a:endCxn id="4" idx="2"/>
          </p:cNvCxnSpPr>
          <p:nvPr/>
        </p:nvCxnSpPr>
        <p:spPr>
          <a:xfrm flipV="1">
            <a:off x="-30820" y="908720"/>
            <a:ext cx="3503712"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283263" y="447055"/>
            <a:ext cx="3162589" cy="461665"/>
          </a:xfrm>
          <a:prstGeom prst="rect">
            <a:avLst/>
          </a:prstGeom>
          <a:noFill/>
        </p:spPr>
        <p:txBody>
          <a:bodyPr wrap="square" rtlCol="0">
            <a:spAutoFit/>
          </a:bodyPr>
          <a:lstStyle/>
          <a:p>
            <a:r>
              <a:rPr lang="zh-CN" altLang="en-US" sz="2400" dirty="0">
                <a:latin typeface="Agency FB" panose="020B0503020202020204" pitchFamily="34" charset="0"/>
              </a:rPr>
              <a:t>线性回归</a:t>
            </a:r>
            <a:endParaRPr lang="en-US" altLang="zh-CN" sz="2400" dirty="0">
              <a:latin typeface="Agency FB" panose="020B0503020202020204" pitchFamily="34" charset="0"/>
            </a:endParaRPr>
          </a:p>
        </p:txBody>
      </p:sp>
      <p:pic>
        <p:nvPicPr>
          <p:cNvPr id="3" name="图片 2">
            <a:extLst>
              <a:ext uri="{FF2B5EF4-FFF2-40B4-BE49-F238E27FC236}">
                <a16:creationId xmlns:a16="http://schemas.microsoft.com/office/drawing/2014/main" id="{E0078010-0827-4418-AA4A-C83D0F0456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5440" y="1015277"/>
            <a:ext cx="9865096" cy="5929281"/>
          </a:xfrm>
          <a:prstGeom prst="rect">
            <a:avLst/>
          </a:prstGeom>
        </p:spPr>
      </p:pic>
    </p:spTree>
    <p:extLst>
      <p:ext uri="{BB962C8B-B14F-4D97-AF65-F5344CB8AC3E}">
        <p14:creationId xmlns:p14="http://schemas.microsoft.com/office/powerpoint/2010/main" val="3885204947"/>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0-#ppt_w/2"/>
                                          </p:val>
                                        </p:tav>
                                        <p:tav tm="100000">
                                          <p:val>
                                            <p:strVal val="#ppt_x"/>
                                          </p:val>
                                        </p:tav>
                                      </p:tavLst>
                                    </p:anim>
                                    <p:anim calcmode="lin" valueType="num">
                                      <p:cBhvr additive="base">
                                        <p:cTn id="13" dur="500" fill="hold"/>
                                        <p:tgtEl>
                                          <p:spTgt spid="4"/>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2" presetClass="entr" presetSubtype="1" fill="hold" grpId="0" nodeType="afterEffect">
                                  <p:stCondLst>
                                    <p:cond delay="0"/>
                                  </p:stCondLst>
                                  <p:iterate type="lt">
                                    <p:tmPct val="10000"/>
                                  </p:iterate>
                                  <p:childTnLst>
                                    <p:set>
                                      <p:cBhvr>
                                        <p:cTn id="16" dur="1" fill="hold">
                                          <p:stCondLst>
                                            <p:cond delay="0"/>
                                          </p:stCondLst>
                                        </p:cTn>
                                        <p:tgtEl>
                                          <p:spTgt spid="9"/>
                                        </p:tgtEl>
                                        <p:attrNameLst>
                                          <p:attrName>style.visibility</p:attrName>
                                        </p:attrNameLst>
                                      </p:cBhvr>
                                      <p:to>
                                        <p:strVal val="visible"/>
                                      </p:to>
                                    </p:set>
                                    <p:anim calcmode="lin" valueType="num">
                                      <p:cBhvr additive="base">
                                        <p:cTn id="17" dur="250"/>
                                        <p:tgtEl>
                                          <p:spTgt spid="9"/>
                                        </p:tgtEl>
                                        <p:attrNameLst>
                                          <p:attrName>ppt_y</p:attrName>
                                        </p:attrNameLst>
                                      </p:cBhvr>
                                      <p:tavLst>
                                        <p:tav tm="0">
                                          <p:val>
                                            <p:strVal val="#ppt_y-#ppt_h*1.125000"/>
                                          </p:val>
                                        </p:tav>
                                        <p:tav tm="100000">
                                          <p:val>
                                            <p:strVal val="#ppt_y"/>
                                          </p:val>
                                        </p:tav>
                                      </p:tavLst>
                                    </p:anim>
                                    <p:animEffect transition="in" filter="wipe(down)">
                                      <p:cBhvr>
                                        <p:cTn id="18" dur="25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p:cNvPicPr>
            <a:picLocks noChangeAspect="1"/>
          </p:cNvPicPr>
          <p:nvPr/>
        </p:nvPicPr>
        <p:blipFill>
          <a:blip r:embed="rId3"/>
          <a:stretch>
            <a:fillRect/>
          </a:stretch>
        </p:blipFill>
        <p:spPr>
          <a:xfrm>
            <a:off x="2902604" y="116631"/>
            <a:ext cx="6624736" cy="6614789"/>
          </a:xfrm>
          <a:prstGeom prst="rect">
            <a:avLst/>
          </a:prstGeom>
        </p:spPr>
      </p:pic>
      <p:sp>
        <p:nvSpPr>
          <p:cNvPr id="3" name="椭圆 2"/>
          <p:cNvSpPr/>
          <p:nvPr/>
        </p:nvSpPr>
        <p:spPr>
          <a:xfrm>
            <a:off x="2902604" y="89887"/>
            <a:ext cx="6619762" cy="6619762"/>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p:cNvSpPr/>
          <p:nvPr/>
        </p:nvSpPr>
        <p:spPr>
          <a:xfrm>
            <a:off x="6202121" y="40199"/>
            <a:ext cx="72008" cy="72008"/>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 name="直接连接符 4"/>
          <p:cNvCxnSpPr/>
          <p:nvPr/>
        </p:nvCxnSpPr>
        <p:spPr>
          <a:xfrm>
            <a:off x="5375920" y="2852936"/>
            <a:ext cx="18002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6239365" y="183666"/>
            <a:ext cx="0" cy="50405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文本框 14"/>
          <p:cNvSpPr txBox="1"/>
          <p:nvPr/>
        </p:nvSpPr>
        <p:spPr>
          <a:xfrm>
            <a:off x="5375920" y="1525073"/>
            <a:ext cx="1800200" cy="1323439"/>
          </a:xfrm>
          <a:prstGeom prst="rect">
            <a:avLst/>
          </a:prstGeom>
          <a:noFill/>
        </p:spPr>
        <p:txBody>
          <a:bodyPr wrap="square" rtlCol="0">
            <a:spAutoFit/>
          </a:bodyPr>
          <a:lstStyle/>
          <a:p>
            <a:pPr algn="ctr"/>
            <a:r>
              <a:rPr lang="en-US" altLang="zh-CN" sz="8000" dirty="0">
                <a:solidFill>
                  <a:schemeClr val="bg1"/>
                </a:solidFill>
                <a:latin typeface="Agency FB" panose="020B0503020202020204" pitchFamily="34" charset="0"/>
              </a:rPr>
              <a:t>01</a:t>
            </a:r>
            <a:endParaRPr lang="zh-CN" altLang="en-US" sz="8000" dirty="0">
              <a:solidFill>
                <a:schemeClr val="bg1"/>
              </a:solidFill>
              <a:latin typeface="Agency FB" panose="020B0503020202020204" pitchFamily="34" charset="0"/>
            </a:endParaRPr>
          </a:p>
        </p:txBody>
      </p:sp>
      <p:sp>
        <p:nvSpPr>
          <p:cNvPr id="16" name="文本框 15"/>
          <p:cNvSpPr txBox="1"/>
          <p:nvPr/>
        </p:nvSpPr>
        <p:spPr>
          <a:xfrm>
            <a:off x="4439816" y="3024247"/>
            <a:ext cx="3672408" cy="523220"/>
          </a:xfrm>
          <a:prstGeom prst="rect">
            <a:avLst/>
          </a:prstGeom>
          <a:noFill/>
        </p:spPr>
        <p:txBody>
          <a:bodyPr wrap="square" rtlCol="0">
            <a:spAutoFit/>
          </a:bodyPr>
          <a:lstStyle/>
          <a:p>
            <a:pPr algn="ctr"/>
            <a:r>
              <a:rPr lang="zh-CN" altLang="en-US" sz="2800" dirty="0">
                <a:solidFill>
                  <a:schemeClr val="bg1"/>
                </a:solidFill>
                <a:latin typeface="Agency FB" panose="020B0503020202020204" pitchFamily="34" charset="0"/>
              </a:rPr>
              <a:t>基础概念</a:t>
            </a:r>
          </a:p>
        </p:txBody>
      </p:sp>
    </p:spTree>
    <p:extLst>
      <p:ext uri="{BB962C8B-B14F-4D97-AF65-F5344CB8AC3E}">
        <p14:creationId xmlns:p14="http://schemas.microsoft.com/office/powerpoint/2010/main" val="1093615146"/>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withEffect">
                                  <p:stCondLst>
                                    <p:cond delay="50"/>
                                  </p:stCondLst>
                                  <p:childTnLst>
                                    <p:set>
                                      <p:cBhvr>
                                        <p:cTn id="6" dur="1" fill="hold">
                                          <p:stCondLst>
                                            <p:cond delay="0"/>
                                          </p:stCondLst>
                                        </p:cTn>
                                        <p:tgtEl>
                                          <p:spTgt spid="3"/>
                                        </p:tgtEl>
                                        <p:attrNameLst>
                                          <p:attrName>style.visibility</p:attrName>
                                        </p:attrNameLst>
                                      </p:cBhvr>
                                      <p:to>
                                        <p:strVal val="visible"/>
                                      </p:to>
                                    </p:set>
                                    <p:animEffect transition="in" filter="wheel(1)">
                                      <p:cBhvr>
                                        <p:cTn id="7" dur="1000"/>
                                        <p:tgtEl>
                                          <p:spTgt spid="3"/>
                                        </p:tgtEl>
                                      </p:cBhvr>
                                    </p:animEffect>
                                  </p:childTnLst>
                                </p:cTn>
                              </p:par>
                              <p:par>
                                <p:cTn id="8" presetID="1" presetClass="path" presetSubtype="0" accel="50000" decel="50000" fill="hold" grpId="0" nodeType="withEffect">
                                  <p:stCondLst>
                                    <p:cond delay="50"/>
                                  </p:stCondLst>
                                  <p:childTnLst>
                                    <p:animMotion origin="layout" path="M 1.45833E-6 -1.11111E-6 C 0.15 -1.11111E-6 0.27174 0.21574 0.27174 0.48264 C 0.27174 0.74884 0.15 0.96528 1.45833E-6 0.96528 C -0.15 0.96528 -0.27123 0.74884 -0.27123 0.48264 C -0.27123 0.21574 -0.15 -1.11111E-6 1.45833E-6 -1.11111E-6 Z " pathEditMode="relative" rAng="0" ptsTypes="AAAAA">
                                      <p:cBhvr>
                                        <p:cTn id="9" dur="1000" fill="hold"/>
                                        <p:tgtEl>
                                          <p:spTgt spid="4"/>
                                        </p:tgtEl>
                                        <p:attrNameLst>
                                          <p:attrName>ppt_x</p:attrName>
                                          <p:attrName>ppt_y</p:attrName>
                                        </p:attrNameLst>
                                      </p:cBhvr>
                                      <p:rCtr x="26" y="48264"/>
                                    </p:animMotion>
                                  </p:childTnLst>
                                </p:cTn>
                              </p:par>
                              <p:par>
                                <p:cTn id="10" presetID="21" presetClass="exit" presetSubtype="1" fill="hold" grpId="1" nodeType="withEffect">
                                  <p:stCondLst>
                                    <p:cond delay="1000"/>
                                  </p:stCondLst>
                                  <p:childTnLst>
                                    <p:animEffect transition="out" filter="wheel(1)">
                                      <p:cBhvr>
                                        <p:cTn id="11" dur="1000"/>
                                        <p:tgtEl>
                                          <p:spTgt spid="3"/>
                                        </p:tgtEl>
                                      </p:cBhvr>
                                    </p:animEffect>
                                    <p:set>
                                      <p:cBhvr>
                                        <p:cTn id="12" dur="1" fill="hold">
                                          <p:stCondLst>
                                            <p:cond delay="999"/>
                                          </p:stCondLst>
                                        </p:cTn>
                                        <p:tgtEl>
                                          <p:spTgt spid="3"/>
                                        </p:tgtEl>
                                        <p:attrNameLst>
                                          <p:attrName>style.visibility</p:attrName>
                                        </p:attrNameLst>
                                      </p:cBhvr>
                                      <p:to>
                                        <p:strVal val="hidden"/>
                                      </p:to>
                                    </p:set>
                                  </p:childTnLst>
                                </p:cTn>
                              </p:par>
                              <p:par>
                                <p:cTn id="13" presetID="6" presetClass="entr" presetSubtype="16" fill="hold" nodeType="withEffect">
                                  <p:stCondLst>
                                    <p:cond delay="1000"/>
                                  </p:stCondLst>
                                  <p:childTnLst>
                                    <p:set>
                                      <p:cBhvr>
                                        <p:cTn id="14" dur="1" fill="hold">
                                          <p:stCondLst>
                                            <p:cond delay="0"/>
                                          </p:stCondLst>
                                        </p:cTn>
                                        <p:tgtEl>
                                          <p:spTgt spid="14"/>
                                        </p:tgtEl>
                                        <p:attrNameLst>
                                          <p:attrName>style.visibility</p:attrName>
                                        </p:attrNameLst>
                                      </p:cBhvr>
                                      <p:to>
                                        <p:strVal val="visible"/>
                                      </p:to>
                                    </p:set>
                                    <p:animEffect transition="in" filter="circle(in)">
                                      <p:cBhvr>
                                        <p:cTn id="15" dur="1500"/>
                                        <p:tgtEl>
                                          <p:spTgt spid="14"/>
                                        </p:tgtEl>
                                      </p:cBhvr>
                                    </p:animEffect>
                                  </p:childTnLst>
                                </p:cTn>
                              </p:par>
                            </p:childTnLst>
                          </p:cTn>
                        </p:par>
                        <p:par>
                          <p:cTn id="16" fill="hold">
                            <p:stCondLst>
                              <p:cond delay="2500"/>
                            </p:stCondLst>
                            <p:childTnLst>
                              <p:par>
                                <p:cTn id="17" presetID="1" presetClass="exit" presetSubtype="0" fill="hold" grpId="1" nodeType="afterEffect">
                                  <p:stCondLst>
                                    <p:cond delay="0"/>
                                  </p:stCondLst>
                                  <p:childTnLst>
                                    <p:set>
                                      <p:cBhvr>
                                        <p:cTn id="18" dur="1" fill="hold">
                                          <p:stCondLst>
                                            <p:cond delay="0"/>
                                          </p:stCondLst>
                                        </p:cTn>
                                        <p:tgtEl>
                                          <p:spTgt spid="4"/>
                                        </p:tgtEl>
                                        <p:attrNameLst>
                                          <p:attrName>style.visibility</p:attrName>
                                        </p:attrNameLst>
                                      </p:cBhvr>
                                      <p:to>
                                        <p:strVal val="hidden"/>
                                      </p:to>
                                    </p:set>
                                  </p:childTnLst>
                                </p:cTn>
                              </p:par>
                            </p:childTnLst>
                          </p:cTn>
                        </p:par>
                        <p:par>
                          <p:cTn id="19" fill="hold">
                            <p:stCondLst>
                              <p:cond delay="2500"/>
                            </p:stCondLst>
                            <p:childTnLst>
                              <p:par>
                                <p:cTn id="20" presetID="22" presetClass="entr" presetSubtype="1" fill="hold" nodeType="after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up)">
                                      <p:cBhvr>
                                        <p:cTn id="22" dur="150"/>
                                        <p:tgtEl>
                                          <p:spTgt spid="7"/>
                                        </p:tgtEl>
                                      </p:cBhvr>
                                    </p:animEffect>
                                  </p:childTnLst>
                                </p:cTn>
                              </p:par>
                            </p:childTnLst>
                          </p:cTn>
                        </p:par>
                        <p:par>
                          <p:cTn id="23" fill="hold">
                            <p:stCondLst>
                              <p:cond delay="2650"/>
                            </p:stCondLst>
                            <p:childTnLst>
                              <p:par>
                                <p:cTn id="24" presetID="42" presetClass="path" presetSubtype="0" accel="50000" fill="hold" nodeType="afterEffect">
                                  <p:stCondLst>
                                    <p:cond delay="0"/>
                                  </p:stCondLst>
                                  <p:childTnLst>
                                    <p:animMotion origin="layout" path="M 1.25E-6 4.07407E-6 L 1.25E-6 0.28958 " pathEditMode="relative" rAng="0" ptsTypes="AA">
                                      <p:cBhvr>
                                        <p:cTn id="25" dur="500" fill="hold"/>
                                        <p:tgtEl>
                                          <p:spTgt spid="7"/>
                                        </p:tgtEl>
                                        <p:attrNameLst>
                                          <p:attrName>ppt_x</p:attrName>
                                          <p:attrName>ppt_y</p:attrName>
                                        </p:attrNameLst>
                                      </p:cBhvr>
                                      <p:rCtr x="0" y="14468"/>
                                    </p:animMotion>
                                  </p:childTnLst>
                                </p:cTn>
                              </p:par>
                              <p:par>
                                <p:cTn id="26" presetID="22" presetClass="exit" presetSubtype="1" fill="hold" nodeType="withEffect">
                                  <p:stCondLst>
                                    <p:cond delay="250"/>
                                  </p:stCondLst>
                                  <p:childTnLst>
                                    <p:animEffect transition="out" filter="wipe(up)">
                                      <p:cBhvr>
                                        <p:cTn id="27" dur="500"/>
                                        <p:tgtEl>
                                          <p:spTgt spid="7"/>
                                        </p:tgtEl>
                                      </p:cBhvr>
                                    </p:animEffect>
                                    <p:set>
                                      <p:cBhvr>
                                        <p:cTn id="28" dur="1" fill="hold">
                                          <p:stCondLst>
                                            <p:cond delay="499"/>
                                          </p:stCondLst>
                                        </p:cTn>
                                        <p:tgtEl>
                                          <p:spTgt spid="7"/>
                                        </p:tgtEl>
                                        <p:attrNameLst>
                                          <p:attrName>style.visibility</p:attrName>
                                        </p:attrNameLst>
                                      </p:cBhvr>
                                      <p:to>
                                        <p:strVal val="hidden"/>
                                      </p:to>
                                    </p:set>
                                  </p:childTnLst>
                                </p:cTn>
                              </p:par>
                            </p:childTnLst>
                          </p:cTn>
                        </p:par>
                        <p:par>
                          <p:cTn id="29" fill="hold">
                            <p:stCondLst>
                              <p:cond delay="3400"/>
                            </p:stCondLst>
                            <p:childTnLst>
                              <p:par>
                                <p:cTn id="30" presetID="16" presetClass="entr" presetSubtype="37" fill="hold" nodeType="after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barn(outVertical)">
                                      <p:cBhvr>
                                        <p:cTn id="32" dur="350"/>
                                        <p:tgtEl>
                                          <p:spTgt spid="5"/>
                                        </p:tgtEl>
                                      </p:cBhvr>
                                    </p:animEffect>
                                  </p:childTnLst>
                                </p:cTn>
                              </p:par>
                            </p:childTnLst>
                          </p:cTn>
                        </p:par>
                        <p:par>
                          <p:cTn id="33" fill="hold">
                            <p:stCondLst>
                              <p:cond delay="3750"/>
                            </p:stCondLst>
                            <p:childTnLst>
                              <p:par>
                                <p:cTn id="34" presetID="12" presetClass="entr" presetSubtype="4" fill="hold" grpId="0" nodeType="afterEffect">
                                  <p:stCondLst>
                                    <p:cond delay="0"/>
                                  </p:stCondLst>
                                  <p:iterate type="lt">
                                    <p:tmPct val="10000"/>
                                  </p:iterate>
                                  <p:childTnLst>
                                    <p:set>
                                      <p:cBhvr>
                                        <p:cTn id="35" dur="1" fill="hold">
                                          <p:stCondLst>
                                            <p:cond delay="0"/>
                                          </p:stCondLst>
                                        </p:cTn>
                                        <p:tgtEl>
                                          <p:spTgt spid="15"/>
                                        </p:tgtEl>
                                        <p:attrNameLst>
                                          <p:attrName>style.visibility</p:attrName>
                                        </p:attrNameLst>
                                      </p:cBhvr>
                                      <p:to>
                                        <p:strVal val="visible"/>
                                      </p:to>
                                    </p:set>
                                    <p:anim calcmode="lin" valueType="num">
                                      <p:cBhvr additive="base">
                                        <p:cTn id="36" dur="500"/>
                                        <p:tgtEl>
                                          <p:spTgt spid="15"/>
                                        </p:tgtEl>
                                        <p:attrNameLst>
                                          <p:attrName>ppt_y</p:attrName>
                                        </p:attrNameLst>
                                      </p:cBhvr>
                                      <p:tavLst>
                                        <p:tav tm="0">
                                          <p:val>
                                            <p:strVal val="#ppt_y+#ppt_h*1.125000"/>
                                          </p:val>
                                        </p:tav>
                                        <p:tav tm="100000">
                                          <p:val>
                                            <p:strVal val="#ppt_y"/>
                                          </p:val>
                                        </p:tav>
                                      </p:tavLst>
                                    </p:anim>
                                    <p:animEffect transition="in" filter="wipe(up)">
                                      <p:cBhvr>
                                        <p:cTn id="37" dur="500"/>
                                        <p:tgtEl>
                                          <p:spTgt spid="15"/>
                                        </p:tgtEl>
                                      </p:cBhvr>
                                    </p:animEffect>
                                  </p:childTnLst>
                                </p:cTn>
                              </p:par>
                            </p:childTnLst>
                          </p:cTn>
                        </p:par>
                        <p:par>
                          <p:cTn id="38" fill="hold">
                            <p:stCondLst>
                              <p:cond delay="4300"/>
                            </p:stCondLst>
                            <p:childTnLst>
                              <p:par>
                                <p:cTn id="39" presetID="12" presetClass="entr" presetSubtype="1" fill="hold" grpId="0" nodeType="afterEffect">
                                  <p:stCondLst>
                                    <p:cond delay="0"/>
                                  </p:stCondLst>
                                  <p:childTnLst>
                                    <p:set>
                                      <p:cBhvr>
                                        <p:cTn id="40" dur="1" fill="hold">
                                          <p:stCondLst>
                                            <p:cond delay="0"/>
                                          </p:stCondLst>
                                        </p:cTn>
                                        <p:tgtEl>
                                          <p:spTgt spid="16"/>
                                        </p:tgtEl>
                                        <p:attrNameLst>
                                          <p:attrName>style.visibility</p:attrName>
                                        </p:attrNameLst>
                                      </p:cBhvr>
                                      <p:to>
                                        <p:strVal val="visible"/>
                                      </p:to>
                                    </p:set>
                                    <p:anim calcmode="lin" valueType="num">
                                      <p:cBhvr additive="base">
                                        <p:cTn id="41" dur="500"/>
                                        <p:tgtEl>
                                          <p:spTgt spid="16"/>
                                        </p:tgtEl>
                                        <p:attrNameLst>
                                          <p:attrName>ppt_y</p:attrName>
                                        </p:attrNameLst>
                                      </p:cBhvr>
                                      <p:tavLst>
                                        <p:tav tm="0">
                                          <p:val>
                                            <p:strVal val="#ppt_y-#ppt_h*1.125000"/>
                                          </p:val>
                                        </p:tav>
                                        <p:tav tm="100000">
                                          <p:val>
                                            <p:strVal val="#ppt_y"/>
                                          </p:val>
                                        </p:tav>
                                      </p:tavLst>
                                    </p:anim>
                                    <p:animEffect transition="in" filter="wipe(down)">
                                      <p:cBhvr>
                                        <p:cTn id="4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4" grpId="0" animBg="1"/>
      <p:bldP spid="4" grpId="1" animBg="1"/>
      <p:bldP spid="15"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p:cNvSpPr/>
          <p:nvPr/>
        </p:nvSpPr>
        <p:spPr>
          <a:xfrm flipV="1">
            <a:off x="3472892" y="836712"/>
            <a:ext cx="144016" cy="14401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a:endCxn id="4" idx="2"/>
          </p:cNvCxnSpPr>
          <p:nvPr/>
        </p:nvCxnSpPr>
        <p:spPr>
          <a:xfrm flipV="1">
            <a:off x="-30820" y="908720"/>
            <a:ext cx="3503712"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283263" y="447055"/>
            <a:ext cx="3162589" cy="461665"/>
          </a:xfrm>
          <a:prstGeom prst="rect">
            <a:avLst/>
          </a:prstGeom>
          <a:noFill/>
        </p:spPr>
        <p:txBody>
          <a:bodyPr wrap="square" rtlCol="0">
            <a:spAutoFit/>
          </a:bodyPr>
          <a:lstStyle/>
          <a:p>
            <a:r>
              <a:rPr lang="zh-CN" altLang="en-US" sz="2400" dirty="0">
                <a:latin typeface="Agency FB" panose="020B0503020202020204" pitchFamily="34" charset="0"/>
              </a:rPr>
              <a:t>线性回归</a:t>
            </a:r>
            <a:endParaRPr lang="en-US" altLang="zh-CN" sz="2400" dirty="0">
              <a:latin typeface="Agency FB" panose="020B0503020202020204" pitchFamily="34" charset="0"/>
            </a:endParaRPr>
          </a:p>
        </p:txBody>
      </p:sp>
      <p:pic>
        <p:nvPicPr>
          <p:cNvPr id="11" name="图片 10">
            <a:extLst>
              <a:ext uri="{FF2B5EF4-FFF2-40B4-BE49-F238E27FC236}">
                <a16:creationId xmlns:a16="http://schemas.microsoft.com/office/drawing/2014/main" id="{02B2DBC6-FCBE-4C45-8B26-6DA08AC4C4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5400" y="1052735"/>
            <a:ext cx="10441160" cy="5873153"/>
          </a:xfrm>
          <a:prstGeom prst="rect">
            <a:avLst/>
          </a:prstGeom>
        </p:spPr>
      </p:pic>
    </p:spTree>
    <p:extLst>
      <p:ext uri="{BB962C8B-B14F-4D97-AF65-F5344CB8AC3E}">
        <p14:creationId xmlns:p14="http://schemas.microsoft.com/office/powerpoint/2010/main" val="168625945"/>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0-#ppt_w/2"/>
                                          </p:val>
                                        </p:tav>
                                        <p:tav tm="100000">
                                          <p:val>
                                            <p:strVal val="#ppt_x"/>
                                          </p:val>
                                        </p:tav>
                                      </p:tavLst>
                                    </p:anim>
                                    <p:anim calcmode="lin" valueType="num">
                                      <p:cBhvr additive="base">
                                        <p:cTn id="13" dur="500" fill="hold"/>
                                        <p:tgtEl>
                                          <p:spTgt spid="4"/>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2" presetClass="entr" presetSubtype="1" fill="hold" grpId="0" nodeType="afterEffect">
                                  <p:stCondLst>
                                    <p:cond delay="0"/>
                                  </p:stCondLst>
                                  <p:iterate type="lt">
                                    <p:tmPct val="10000"/>
                                  </p:iterate>
                                  <p:childTnLst>
                                    <p:set>
                                      <p:cBhvr>
                                        <p:cTn id="16" dur="1" fill="hold">
                                          <p:stCondLst>
                                            <p:cond delay="0"/>
                                          </p:stCondLst>
                                        </p:cTn>
                                        <p:tgtEl>
                                          <p:spTgt spid="9"/>
                                        </p:tgtEl>
                                        <p:attrNameLst>
                                          <p:attrName>style.visibility</p:attrName>
                                        </p:attrNameLst>
                                      </p:cBhvr>
                                      <p:to>
                                        <p:strVal val="visible"/>
                                      </p:to>
                                    </p:set>
                                    <p:anim calcmode="lin" valueType="num">
                                      <p:cBhvr additive="base">
                                        <p:cTn id="17" dur="250"/>
                                        <p:tgtEl>
                                          <p:spTgt spid="9"/>
                                        </p:tgtEl>
                                        <p:attrNameLst>
                                          <p:attrName>ppt_y</p:attrName>
                                        </p:attrNameLst>
                                      </p:cBhvr>
                                      <p:tavLst>
                                        <p:tav tm="0">
                                          <p:val>
                                            <p:strVal val="#ppt_y-#ppt_h*1.125000"/>
                                          </p:val>
                                        </p:tav>
                                        <p:tav tm="100000">
                                          <p:val>
                                            <p:strVal val="#ppt_y"/>
                                          </p:val>
                                        </p:tav>
                                      </p:tavLst>
                                    </p:anim>
                                    <p:animEffect transition="in" filter="wipe(down)">
                                      <p:cBhvr>
                                        <p:cTn id="18" dur="25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p:cNvSpPr/>
          <p:nvPr/>
        </p:nvSpPr>
        <p:spPr>
          <a:xfrm flipV="1">
            <a:off x="3472892" y="836712"/>
            <a:ext cx="144016" cy="14401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a:endCxn id="4" idx="2"/>
          </p:cNvCxnSpPr>
          <p:nvPr/>
        </p:nvCxnSpPr>
        <p:spPr>
          <a:xfrm flipV="1">
            <a:off x="-30820" y="908720"/>
            <a:ext cx="3503712"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283263" y="447055"/>
            <a:ext cx="3162589" cy="461665"/>
          </a:xfrm>
          <a:prstGeom prst="rect">
            <a:avLst/>
          </a:prstGeom>
          <a:noFill/>
        </p:spPr>
        <p:txBody>
          <a:bodyPr wrap="square" rtlCol="0">
            <a:spAutoFit/>
          </a:bodyPr>
          <a:lstStyle/>
          <a:p>
            <a:r>
              <a:rPr lang="zh-CN" altLang="en-US" sz="2400" dirty="0">
                <a:latin typeface="Agency FB" panose="020B0503020202020204" pitchFamily="34" charset="0"/>
              </a:rPr>
              <a:t>线性回归</a:t>
            </a:r>
            <a:endParaRPr lang="en-US" altLang="zh-CN" sz="2400" dirty="0">
              <a:latin typeface="Agency FB" panose="020B0503020202020204" pitchFamily="34" charset="0"/>
            </a:endParaRPr>
          </a:p>
        </p:txBody>
      </p:sp>
      <p:pic>
        <p:nvPicPr>
          <p:cNvPr id="5" name="图片 4">
            <a:extLst>
              <a:ext uri="{FF2B5EF4-FFF2-40B4-BE49-F238E27FC236}">
                <a16:creationId xmlns:a16="http://schemas.microsoft.com/office/drawing/2014/main" id="{80E75AF3-5A54-43E0-A221-C0E4DAED8A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7408" y="1003230"/>
            <a:ext cx="10585176" cy="5954162"/>
          </a:xfrm>
          <a:prstGeom prst="rect">
            <a:avLst/>
          </a:prstGeom>
        </p:spPr>
      </p:pic>
    </p:spTree>
    <p:extLst>
      <p:ext uri="{BB962C8B-B14F-4D97-AF65-F5344CB8AC3E}">
        <p14:creationId xmlns:p14="http://schemas.microsoft.com/office/powerpoint/2010/main" val="2369249454"/>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0-#ppt_w/2"/>
                                          </p:val>
                                        </p:tav>
                                        <p:tav tm="100000">
                                          <p:val>
                                            <p:strVal val="#ppt_x"/>
                                          </p:val>
                                        </p:tav>
                                      </p:tavLst>
                                    </p:anim>
                                    <p:anim calcmode="lin" valueType="num">
                                      <p:cBhvr additive="base">
                                        <p:cTn id="13" dur="500" fill="hold"/>
                                        <p:tgtEl>
                                          <p:spTgt spid="4"/>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2" presetClass="entr" presetSubtype="1" fill="hold" grpId="0" nodeType="afterEffect">
                                  <p:stCondLst>
                                    <p:cond delay="0"/>
                                  </p:stCondLst>
                                  <p:iterate type="lt">
                                    <p:tmPct val="10000"/>
                                  </p:iterate>
                                  <p:childTnLst>
                                    <p:set>
                                      <p:cBhvr>
                                        <p:cTn id="16" dur="1" fill="hold">
                                          <p:stCondLst>
                                            <p:cond delay="0"/>
                                          </p:stCondLst>
                                        </p:cTn>
                                        <p:tgtEl>
                                          <p:spTgt spid="9"/>
                                        </p:tgtEl>
                                        <p:attrNameLst>
                                          <p:attrName>style.visibility</p:attrName>
                                        </p:attrNameLst>
                                      </p:cBhvr>
                                      <p:to>
                                        <p:strVal val="visible"/>
                                      </p:to>
                                    </p:set>
                                    <p:anim calcmode="lin" valueType="num">
                                      <p:cBhvr additive="base">
                                        <p:cTn id="17" dur="250"/>
                                        <p:tgtEl>
                                          <p:spTgt spid="9"/>
                                        </p:tgtEl>
                                        <p:attrNameLst>
                                          <p:attrName>ppt_y</p:attrName>
                                        </p:attrNameLst>
                                      </p:cBhvr>
                                      <p:tavLst>
                                        <p:tav tm="0">
                                          <p:val>
                                            <p:strVal val="#ppt_y-#ppt_h*1.125000"/>
                                          </p:val>
                                        </p:tav>
                                        <p:tav tm="100000">
                                          <p:val>
                                            <p:strVal val="#ppt_y"/>
                                          </p:val>
                                        </p:tav>
                                      </p:tavLst>
                                    </p:anim>
                                    <p:animEffect transition="in" filter="wipe(down)">
                                      <p:cBhvr>
                                        <p:cTn id="18" dur="25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p:cNvSpPr/>
          <p:nvPr/>
        </p:nvSpPr>
        <p:spPr>
          <a:xfrm flipV="1">
            <a:off x="3472892" y="836712"/>
            <a:ext cx="144016" cy="14401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a:endCxn id="4" idx="2"/>
          </p:cNvCxnSpPr>
          <p:nvPr/>
        </p:nvCxnSpPr>
        <p:spPr>
          <a:xfrm flipV="1">
            <a:off x="-30820" y="908720"/>
            <a:ext cx="3503712"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283263" y="447055"/>
            <a:ext cx="3162589" cy="461665"/>
          </a:xfrm>
          <a:prstGeom prst="rect">
            <a:avLst/>
          </a:prstGeom>
          <a:noFill/>
        </p:spPr>
        <p:txBody>
          <a:bodyPr wrap="square" rtlCol="0">
            <a:spAutoFit/>
          </a:bodyPr>
          <a:lstStyle/>
          <a:p>
            <a:r>
              <a:rPr lang="zh-CN" altLang="en-US" sz="2400" dirty="0">
                <a:latin typeface="Agency FB" panose="020B0503020202020204" pitchFamily="34" charset="0"/>
              </a:rPr>
              <a:t>线性回归</a:t>
            </a:r>
            <a:endParaRPr lang="en-US" altLang="zh-CN" sz="2400" dirty="0">
              <a:latin typeface="Agency FB" panose="020B0503020202020204" pitchFamily="34" charset="0"/>
            </a:endParaRPr>
          </a:p>
        </p:txBody>
      </p:sp>
      <p:pic>
        <p:nvPicPr>
          <p:cNvPr id="3" name="图片 2">
            <a:extLst>
              <a:ext uri="{FF2B5EF4-FFF2-40B4-BE49-F238E27FC236}">
                <a16:creationId xmlns:a16="http://schemas.microsoft.com/office/drawing/2014/main" id="{3D33E896-1A32-43DE-B3EF-61BBDB271A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5440" y="1093077"/>
            <a:ext cx="9872722" cy="5072224"/>
          </a:xfrm>
          <a:prstGeom prst="rect">
            <a:avLst/>
          </a:prstGeom>
        </p:spPr>
      </p:pic>
    </p:spTree>
    <p:extLst>
      <p:ext uri="{BB962C8B-B14F-4D97-AF65-F5344CB8AC3E}">
        <p14:creationId xmlns:p14="http://schemas.microsoft.com/office/powerpoint/2010/main" val="2266472316"/>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0-#ppt_w/2"/>
                                          </p:val>
                                        </p:tav>
                                        <p:tav tm="100000">
                                          <p:val>
                                            <p:strVal val="#ppt_x"/>
                                          </p:val>
                                        </p:tav>
                                      </p:tavLst>
                                    </p:anim>
                                    <p:anim calcmode="lin" valueType="num">
                                      <p:cBhvr additive="base">
                                        <p:cTn id="13" dur="500" fill="hold"/>
                                        <p:tgtEl>
                                          <p:spTgt spid="4"/>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2" presetClass="entr" presetSubtype="1" fill="hold" grpId="0" nodeType="afterEffect">
                                  <p:stCondLst>
                                    <p:cond delay="0"/>
                                  </p:stCondLst>
                                  <p:iterate type="lt">
                                    <p:tmPct val="10000"/>
                                  </p:iterate>
                                  <p:childTnLst>
                                    <p:set>
                                      <p:cBhvr>
                                        <p:cTn id="16" dur="1" fill="hold">
                                          <p:stCondLst>
                                            <p:cond delay="0"/>
                                          </p:stCondLst>
                                        </p:cTn>
                                        <p:tgtEl>
                                          <p:spTgt spid="9"/>
                                        </p:tgtEl>
                                        <p:attrNameLst>
                                          <p:attrName>style.visibility</p:attrName>
                                        </p:attrNameLst>
                                      </p:cBhvr>
                                      <p:to>
                                        <p:strVal val="visible"/>
                                      </p:to>
                                    </p:set>
                                    <p:anim calcmode="lin" valueType="num">
                                      <p:cBhvr additive="base">
                                        <p:cTn id="17" dur="250"/>
                                        <p:tgtEl>
                                          <p:spTgt spid="9"/>
                                        </p:tgtEl>
                                        <p:attrNameLst>
                                          <p:attrName>ppt_y</p:attrName>
                                        </p:attrNameLst>
                                      </p:cBhvr>
                                      <p:tavLst>
                                        <p:tav tm="0">
                                          <p:val>
                                            <p:strVal val="#ppt_y-#ppt_h*1.125000"/>
                                          </p:val>
                                        </p:tav>
                                        <p:tav tm="100000">
                                          <p:val>
                                            <p:strVal val="#ppt_y"/>
                                          </p:val>
                                        </p:tav>
                                      </p:tavLst>
                                    </p:anim>
                                    <p:animEffect transition="in" filter="wipe(down)">
                                      <p:cBhvr>
                                        <p:cTn id="18" dur="25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p:cNvSpPr/>
          <p:nvPr/>
        </p:nvSpPr>
        <p:spPr>
          <a:xfrm flipV="1">
            <a:off x="3472892" y="836712"/>
            <a:ext cx="144016" cy="14401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a:endCxn id="4" idx="2"/>
          </p:cNvCxnSpPr>
          <p:nvPr/>
        </p:nvCxnSpPr>
        <p:spPr>
          <a:xfrm flipV="1">
            <a:off x="-30820" y="908720"/>
            <a:ext cx="3503712"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283263" y="447055"/>
            <a:ext cx="3162589" cy="461665"/>
          </a:xfrm>
          <a:prstGeom prst="rect">
            <a:avLst/>
          </a:prstGeom>
          <a:noFill/>
        </p:spPr>
        <p:txBody>
          <a:bodyPr wrap="square" rtlCol="0">
            <a:spAutoFit/>
          </a:bodyPr>
          <a:lstStyle/>
          <a:p>
            <a:r>
              <a:rPr lang="zh-CN" altLang="en-US" sz="2400" dirty="0">
                <a:latin typeface="Agency FB" panose="020B0503020202020204" pitchFamily="34" charset="0"/>
              </a:rPr>
              <a:t>线性回归</a:t>
            </a:r>
            <a:endParaRPr lang="en-US" altLang="zh-CN" sz="2400" dirty="0">
              <a:latin typeface="Agency FB" panose="020B0503020202020204" pitchFamily="34" charset="0"/>
            </a:endParaRPr>
          </a:p>
        </p:txBody>
      </p:sp>
      <p:pic>
        <p:nvPicPr>
          <p:cNvPr id="5" name="图片 4">
            <a:extLst>
              <a:ext uri="{FF2B5EF4-FFF2-40B4-BE49-F238E27FC236}">
                <a16:creationId xmlns:a16="http://schemas.microsoft.com/office/drawing/2014/main" id="{0DCF8B4F-5847-45A6-AB72-EA7920565D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91544" y="1052736"/>
            <a:ext cx="7848872" cy="5371611"/>
          </a:xfrm>
          <a:prstGeom prst="rect">
            <a:avLst/>
          </a:prstGeom>
        </p:spPr>
      </p:pic>
    </p:spTree>
    <p:extLst>
      <p:ext uri="{BB962C8B-B14F-4D97-AF65-F5344CB8AC3E}">
        <p14:creationId xmlns:p14="http://schemas.microsoft.com/office/powerpoint/2010/main" val="3476183349"/>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0-#ppt_w/2"/>
                                          </p:val>
                                        </p:tav>
                                        <p:tav tm="100000">
                                          <p:val>
                                            <p:strVal val="#ppt_x"/>
                                          </p:val>
                                        </p:tav>
                                      </p:tavLst>
                                    </p:anim>
                                    <p:anim calcmode="lin" valueType="num">
                                      <p:cBhvr additive="base">
                                        <p:cTn id="13" dur="500" fill="hold"/>
                                        <p:tgtEl>
                                          <p:spTgt spid="4"/>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2" presetClass="entr" presetSubtype="1" fill="hold" grpId="0" nodeType="afterEffect">
                                  <p:stCondLst>
                                    <p:cond delay="0"/>
                                  </p:stCondLst>
                                  <p:iterate type="lt">
                                    <p:tmPct val="10000"/>
                                  </p:iterate>
                                  <p:childTnLst>
                                    <p:set>
                                      <p:cBhvr>
                                        <p:cTn id="16" dur="1" fill="hold">
                                          <p:stCondLst>
                                            <p:cond delay="0"/>
                                          </p:stCondLst>
                                        </p:cTn>
                                        <p:tgtEl>
                                          <p:spTgt spid="9"/>
                                        </p:tgtEl>
                                        <p:attrNameLst>
                                          <p:attrName>style.visibility</p:attrName>
                                        </p:attrNameLst>
                                      </p:cBhvr>
                                      <p:to>
                                        <p:strVal val="visible"/>
                                      </p:to>
                                    </p:set>
                                    <p:anim calcmode="lin" valueType="num">
                                      <p:cBhvr additive="base">
                                        <p:cTn id="17" dur="250"/>
                                        <p:tgtEl>
                                          <p:spTgt spid="9"/>
                                        </p:tgtEl>
                                        <p:attrNameLst>
                                          <p:attrName>ppt_y</p:attrName>
                                        </p:attrNameLst>
                                      </p:cBhvr>
                                      <p:tavLst>
                                        <p:tav tm="0">
                                          <p:val>
                                            <p:strVal val="#ppt_y-#ppt_h*1.125000"/>
                                          </p:val>
                                        </p:tav>
                                        <p:tav tm="100000">
                                          <p:val>
                                            <p:strVal val="#ppt_y"/>
                                          </p:val>
                                        </p:tav>
                                      </p:tavLst>
                                    </p:anim>
                                    <p:animEffect transition="in" filter="wipe(down)">
                                      <p:cBhvr>
                                        <p:cTn id="18" dur="25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p:cNvPicPr>
            <a:picLocks noChangeAspect="1"/>
          </p:cNvPicPr>
          <p:nvPr/>
        </p:nvPicPr>
        <p:blipFill>
          <a:blip r:embed="rId3"/>
          <a:stretch>
            <a:fillRect/>
          </a:stretch>
        </p:blipFill>
        <p:spPr>
          <a:xfrm>
            <a:off x="2902604" y="116631"/>
            <a:ext cx="6624736" cy="6614789"/>
          </a:xfrm>
          <a:prstGeom prst="rect">
            <a:avLst/>
          </a:prstGeom>
        </p:spPr>
      </p:pic>
      <p:sp>
        <p:nvSpPr>
          <p:cNvPr id="3" name="椭圆 2"/>
          <p:cNvSpPr/>
          <p:nvPr/>
        </p:nvSpPr>
        <p:spPr>
          <a:xfrm>
            <a:off x="2902604" y="89887"/>
            <a:ext cx="6619762" cy="6619762"/>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p:cNvSpPr/>
          <p:nvPr/>
        </p:nvSpPr>
        <p:spPr>
          <a:xfrm>
            <a:off x="6202121" y="40199"/>
            <a:ext cx="72008" cy="72008"/>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 name="直接连接符 4"/>
          <p:cNvCxnSpPr/>
          <p:nvPr/>
        </p:nvCxnSpPr>
        <p:spPr>
          <a:xfrm>
            <a:off x="5375920" y="2852936"/>
            <a:ext cx="18002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6239365" y="183666"/>
            <a:ext cx="0" cy="50405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文本框 14"/>
          <p:cNvSpPr txBox="1"/>
          <p:nvPr/>
        </p:nvSpPr>
        <p:spPr>
          <a:xfrm>
            <a:off x="5375920" y="1525073"/>
            <a:ext cx="1800200" cy="1323439"/>
          </a:xfrm>
          <a:prstGeom prst="rect">
            <a:avLst/>
          </a:prstGeom>
          <a:noFill/>
        </p:spPr>
        <p:txBody>
          <a:bodyPr wrap="square" rtlCol="0">
            <a:spAutoFit/>
          </a:bodyPr>
          <a:lstStyle/>
          <a:p>
            <a:pPr algn="ctr"/>
            <a:r>
              <a:rPr lang="en-US" altLang="zh-CN" sz="8000" dirty="0">
                <a:solidFill>
                  <a:schemeClr val="bg1"/>
                </a:solidFill>
                <a:latin typeface="Agency FB" panose="020B0503020202020204" pitchFamily="34" charset="0"/>
              </a:rPr>
              <a:t>03</a:t>
            </a:r>
            <a:endParaRPr lang="zh-CN" altLang="en-US" sz="8000" dirty="0">
              <a:solidFill>
                <a:schemeClr val="bg1"/>
              </a:solidFill>
              <a:latin typeface="Agency FB" panose="020B0503020202020204" pitchFamily="34" charset="0"/>
            </a:endParaRPr>
          </a:p>
        </p:txBody>
      </p:sp>
      <p:sp>
        <p:nvSpPr>
          <p:cNvPr id="16" name="文本框 15"/>
          <p:cNvSpPr txBox="1"/>
          <p:nvPr/>
        </p:nvSpPr>
        <p:spPr>
          <a:xfrm>
            <a:off x="4439816" y="3024247"/>
            <a:ext cx="3672408" cy="523220"/>
          </a:xfrm>
          <a:prstGeom prst="rect">
            <a:avLst/>
          </a:prstGeom>
          <a:noFill/>
        </p:spPr>
        <p:txBody>
          <a:bodyPr wrap="square" rtlCol="0">
            <a:spAutoFit/>
          </a:bodyPr>
          <a:lstStyle/>
          <a:p>
            <a:pPr algn="ctr"/>
            <a:r>
              <a:rPr lang="zh-CN" altLang="en-US" sz="2800" dirty="0">
                <a:solidFill>
                  <a:schemeClr val="bg1"/>
                </a:solidFill>
                <a:latin typeface="Agency FB" panose="020B0503020202020204" pitchFamily="34" charset="0"/>
              </a:rPr>
              <a:t>线性回归应用</a:t>
            </a:r>
          </a:p>
        </p:txBody>
      </p:sp>
    </p:spTree>
    <p:extLst>
      <p:ext uri="{BB962C8B-B14F-4D97-AF65-F5344CB8AC3E}">
        <p14:creationId xmlns:p14="http://schemas.microsoft.com/office/powerpoint/2010/main" val="3977730032"/>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withEffect">
                                  <p:stCondLst>
                                    <p:cond delay="50"/>
                                  </p:stCondLst>
                                  <p:childTnLst>
                                    <p:set>
                                      <p:cBhvr>
                                        <p:cTn id="6" dur="1" fill="hold">
                                          <p:stCondLst>
                                            <p:cond delay="0"/>
                                          </p:stCondLst>
                                        </p:cTn>
                                        <p:tgtEl>
                                          <p:spTgt spid="3"/>
                                        </p:tgtEl>
                                        <p:attrNameLst>
                                          <p:attrName>style.visibility</p:attrName>
                                        </p:attrNameLst>
                                      </p:cBhvr>
                                      <p:to>
                                        <p:strVal val="visible"/>
                                      </p:to>
                                    </p:set>
                                    <p:animEffect transition="in" filter="wheel(1)">
                                      <p:cBhvr>
                                        <p:cTn id="7" dur="1000"/>
                                        <p:tgtEl>
                                          <p:spTgt spid="3"/>
                                        </p:tgtEl>
                                      </p:cBhvr>
                                    </p:animEffect>
                                  </p:childTnLst>
                                </p:cTn>
                              </p:par>
                              <p:par>
                                <p:cTn id="8" presetID="1" presetClass="path" presetSubtype="0" accel="50000" decel="50000" fill="hold" grpId="0" nodeType="withEffect">
                                  <p:stCondLst>
                                    <p:cond delay="50"/>
                                  </p:stCondLst>
                                  <p:childTnLst>
                                    <p:animMotion origin="layout" path="M 1.45833E-6 -1.11111E-6 C 0.15 -1.11111E-6 0.27174 0.21574 0.27174 0.48264 C 0.27174 0.74884 0.15 0.96528 1.45833E-6 0.96528 C -0.15 0.96528 -0.27123 0.74884 -0.27123 0.48264 C -0.27123 0.21574 -0.15 -1.11111E-6 1.45833E-6 -1.11111E-6 Z " pathEditMode="relative" rAng="0" ptsTypes="AAAAA">
                                      <p:cBhvr>
                                        <p:cTn id="9" dur="1000" fill="hold"/>
                                        <p:tgtEl>
                                          <p:spTgt spid="4"/>
                                        </p:tgtEl>
                                        <p:attrNameLst>
                                          <p:attrName>ppt_x</p:attrName>
                                          <p:attrName>ppt_y</p:attrName>
                                        </p:attrNameLst>
                                      </p:cBhvr>
                                      <p:rCtr x="26" y="48264"/>
                                    </p:animMotion>
                                  </p:childTnLst>
                                </p:cTn>
                              </p:par>
                              <p:par>
                                <p:cTn id="10" presetID="21" presetClass="exit" presetSubtype="1" fill="hold" grpId="1" nodeType="withEffect">
                                  <p:stCondLst>
                                    <p:cond delay="1000"/>
                                  </p:stCondLst>
                                  <p:childTnLst>
                                    <p:animEffect transition="out" filter="wheel(1)">
                                      <p:cBhvr>
                                        <p:cTn id="11" dur="1000"/>
                                        <p:tgtEl>
                                          <p:spTgt spid="3"/>
                                        </p:tgtEl>
                                      </p:cBhvr>
                                    </p:animEffect>
                                    <p:set>
                                      <p:cBhvr>
                                        <p:cTn id="12" dur="1" fill="hold">
                                          <p:stCondLst>
                                            <p:cond delay="999"/>
                                          </p:stCondLst>
                                        </p:cTn>
                                        <p:tgtEl>
                                          <p:spTgt spid="3"/>
                                        </p:tgtEl>
                                        <p:attrNameLst>
                                          <p:attrName>style.visibility</p:attrName>
                                        </p:attrNameLst>
                                      </p:cBhvr>
                                      <p:to>
                                        <p:strVal val="hidden"/>
                                      </p:to>
                                    </p:set>
                                  </p:childTnLst>
                                </p:cTn>
                              </p:par>
                              <p:par>
                                <p:cTn id="13" presetID="6" presetClass="entr" presetSubtype="16" fill="hold" nodeType="withEffect">
                                  <p:stCondLst>
                                    <p:cond delay="1000"/>
                                  </p:stCondLst>
                                  <p:childTnLst>
                                    <p:set>
                                      <p:cBhvr>
                                        <p:cTn id="14" dur="1" fill="hold">
                                          <p:stCondLst>
                                            <p:cond delay="0"/>
                                          </p:stCondLst>
                                        </p:cTn>
                                        <p:tgtEl>
                                          <p:spTgt spid="14"/>
                                        </p:tgtEl>
                                        <p:attrNameLst>
                                          <p:attrName>style.visibility</p:attrName>
                                        </p:attrNameLst>
                                      </p:cBhvr>
                                      <p:to>
                                        <p:strVal val="visible"/>
                                      </p:to>
                                    </p:set>
                                    <p:animEffect transition="in" filter="circle(in)">
                                      <p:cBhvr>
                                        <p:cTn id="15" dur="1500"/>
                                        <p:tgtEl>
                                          <p:spTgt spid="14"/>
                                        </p:tgtEl>
                                      </p:cBhvr>
                                    </p:animEffect>
                                  </p:childTnLst>
                                </p:cTn>
                              </p:par>
                            </p:childTnLst>
                          </p:cTn>
                        </p:par>
                        <p:par>
                          <p:cTn id="16" fill="hold">
                            <p:stCondLst>
                              <p:cond delay="2500"/>
                            </p:stCondLst>
                            <p:childTnLst>
                              <p:par>
                                <p:cTn id="17" presetID="1" presetClass="exit" presetSubtype="0" fill="hold" grpId="2" nodeType="afterEffect">
                                  <p:stCondLst>
                                    <p:cond delay="0"/>
                                  </p:stCondLst>
                                  <p:childTnLst>
                                    <p:set>
                                      <p:cBhvr>
                                        <p:cTn id="18" dur="1" fill="hold">
                                          <p:stCondLst>
                                            <p:cond delay="0"/>
                                          </p:stCondLst>
                                        </p:cTn>
                                        <p:tgtEl>
                                          <p:spTgt spid="4"/>
                                        </p:tgtEl>
                                        <p:attrNameLst>
                                          <p:attrName>style.visibility</p:attrName>
                                        </p:attrNameLst>
                                      </p:cBhvr>
                                      <p:to>
                                        <p:strVal val="hidden"/>
                                      </p:to>
                                    </p:set>
                                  </p:childTnLst>
                                </p:cTn>
                              </p:par>
                            </p:childTnLst>
                          </p:cTn>
                        </p:par>
                        <p:par>
                          <p:cTn id="19" fill="hold">
                            <p:stCondLst>
                              <p:cond delay="2500"/>
                            </p:stCondLst>
                            <p:childTnLst>
                              <p:par>
                                <p:cTn id="20" presetID="22" presetClass="entr" presetSubtype="1" fill="hold" nodeType="after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up)">
                                      <p:cBhvr>
                                        <p:cTn id="22" dur="150"/>
                                        <p:tgtEl>
                                          <p:spTgt spid="7"/>
                                        </p:tgtEl>
                                      </p:cBhvr>
                                    </p:animEffect>
                                  </p:childTnLst>
                                </p:cTn>
                              </p:par>
                            </p:childTnLst>
                          </p:cTn>
                        </p:par>
                        <p:par>
                          <p:cTn id="23" fill="hold">
                            <p:stCondLst>
                              <p:cond delay="2650"/>
                            </p:stCondLst>
                            <p:childTnLst>
                              <p:par>
                                <p:cTn id="24" presetID="42" presetClass="path" presetSubtype="0" accel="50000" fill="hold" nodeType="afterEffect">
                                  <p:stCondLst>
                                    <p:cond delay="0"/>
                                  </p:stCondLst>
                                  <p:childTnLst>
                                    <p:animMotion origin="layout" path="M 1.25E-6 4.07407E-6 L 1.25E-6 0.28958 " pathEditMode="relative" rAng="0" ptsTypes="AA">
                                      <p:cBhvr>
                                        <p:cTn id="25" dur="500" fill="hold"/>
                                        <p:tgtEl>
                                          <p:spTgt spid="7"/>
                                        </p:tgtEl>
                                        <p:attrNameLst>
                                          <p:attrName>ppt_x</p:attrName>
                                          <p:attrName>ppt_y</p:attrName>
                                        </p:attrNameLst>
                                      </p:cBhvr>
                                      <p:rCtr x="0" y="14468"/>
                                    </p:animMotion>
                                  </p:childTnLst>
                                </p:cTn>
                              </p:par>
                              <p:par>
                                <p:cTn id="26" presetID="22" presetClass="exit" presetSubtype="1" fill="hold" nodeType="withEffect">
                                  <p:stCondLst>
                                    <p:cond delay="250"/>
                                  </p:stCondLst>
                                  <p:childTnLst>
                                    <p:animEffect transition="out" filter="wipe(up)">
                                      <p:cBhvr>
                                        <p:cTn id="27" dur="500"/>
                                        <p:tgtEl>
                                          <p:spTgt spid="7"/>
                                        </p:tgtEl>
                                      </p:cBhvr>
                                    </p:animEffect>
                                    <p:set>
                                      <p:cBhvr>
                                        <p:cTn id="28" dur="1" fill="hold">
                                          <p:stCondLst>
                                            <p:cond delay="499"/>
                                          </p:stCondLst>
                                        </p:cTn>
                                        <p:tgtEl>
                                          <p:spTgt spid="7"/>
                                        </p:tgtEl>
                                        <p:attrNameLst>
                                          <p:attrName>style.visibility</p:attrName>
                                        </p:attrNameLst>
                                      </p:cBhvr>
                                      <p:to>
                                        <p:strVal val="hidden"/>
                                      </p:to>
                                    </p:set>
                                  </p:childTnLst>
                                </p:cTn>
                              </p:par>
                            </p:childTnLst>
                          </p:cTn>
                        </p:par>
                        <p:par>
                          <p:cTn id="29" fill="hold">
                            <p:stCondLst>
                              <p:cond delay="3400"/>
                            </p:stCondLst>
                            <p:childTnLst>
                              <p:par>
                                <p:cTn id="30" presetID="16" presetClass="entr" presetSubtype="37" fill="hold" nodeType="after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barn(outVertical)">
                                      <p:cBhvr>
                                        <p:cTn id="32" dur="350"/>
                                        <p:tgtEl>
                                          <p:spTgt spid="5"/>
                                        </p:tgtEl>
                                      </p:cBhvr>
                                    </p:animEffect>
                                  </p:childTnLst>
                                </p:cTn>
                              </p:par>
                            </p:childTnLst>
                          </p:cTn>
                        </p:par>
                        <p:par>
                          <p:cTn id="33" fill="hold">
                            <p:stCondLst>
                              <p:cond delay="3750"/>
                            </p:stCondLst>
                            <p:childTnLst>
                              <p:par>
                                <p:cTn id="34" presetID="12" presetClass="entr" presetSubtype="4" fill="hold" grpId="0" nodeType="afterEffect">
                                  <p:stCondLst>
                                    <p:cond delay="0"/>
                                  </p:stCondLst>
                                  <p:iterate type="lt">
                                    <p:tmPct val="10000"/>
                                  </p:iterate>
                                  <p:childTnLst>
                                    <p:set>
                                      <p:cBhvr>
                                        <p:cTn id="35" dur="1" fill="hold">
                                          <p:stCondLst>
                                            <p:cond delay="0"/>
                                          </p:stCondLst>
                                        </p:cTn>
                                        <p:tgtEl>
                                          <p:spTgt spid="15"/>
                                        </p:tgtEl>
                                        <p:attrNameLst>
                                          <p:attrName>style.visibility</p:attrName>
                                        </p:attrNameLst>
                                      </p:cBhvr>
                                      <p:to>
                                        <p:strVal val="visible"/>
                                      </p:to>
                                    </p:set>
                                    <p:anim calcmode="lin" valueType="num">
                                      <p:cBhvr additive="base">
                                        <p:cTn id="36" dur="500"/>
                                        <p:tgtEl>
                                          <p:spTgt spid="15"/>
                                        </p:tgtEl>
                                        <p:attrNameLst>
                                          <p:attrName>ppt_y</p:attrName>
                                        </p:attrNameLst>
                                      </p:cBhvr>
                                      <p:tavLst>
                                        <p:tav tm="0">
                                          <p:val>
                                            <p:strVal val="#ppt_y+#ppt_h*1.125000"/>
                                          </p:val>
                                        </p:tav>
                                        <p:tav tm="100000">
                                          <p:val>
                                            <p:strVal val="#ppt_y"/>
                                          </p:val>
                                        </p:tav>
                                      </p:tavLst>
                                    </p:anim>
                                    <p:animEffect transition="in" filter="wipe(up)">
                                      <p:cBhvr>
                                        <p:cTn id="37" dur="500"/>
                                        <p:tgtEl>
                                          <p:spTgt spid="15"/>
                                        </p:tgtEl>
                                      </p:cBhvr>
                                    </p:animEffect>
                                  </p:childTnLst>
                                </p:cTn>
                              </p:par>
                            </p:childTnLst>
                          </p:cTn>
                        </p:par>
                        <p:par>
                          <p:cTn id="38" fill="hold">
                            <p:stCondLst>
                              <p:cond delay="4300"/>
                            </p:stCondLst>
                            <p:childTnLst>
                              <p:par>
                                <p:cTn id="39" presetID="12" presetClass="entr" presetSubtype="1" fill="hold" grpId="0" nodeType="afterEffect">
                                  <p:stCondLst>
                                    <p:cond delay="0"/>
                                  </p:stCondLst>
                                  <p:childTnLst>
                                    <p:set>
                                      <p:cBhvr>
                                        <p:cTn id="40" dur="1" fill="hold">
                                          <p:stCondLst>
                                            <p:cond delay="0"/>
                                          </p:stCondLst>
                                        </p:cTn>
                                        <p:tgtEl>
                                          <p:spTgt spid="16"/>
                                        </p:tgtEl>
                                        <p:attrNameLst>
                                          <p:attrName>style.visibility</p:attrName>
                                        </p:attrNameLst>
                                      </p:cBhvr>
                                      <p:to>
                                        <p:strVal val="visible"/>
                                      </p:to>
                                    </p:set>
                                    <p:anim calcmode="lin" valueType="num">
                                      <p:cBhvr additive="base">
                                        <p:cTn id="41" dur="500"/>
                                        <p:tgtEl>
                                          <p:spTgt spid="16"/>
                                        </p:tgtEl>
                                        <p:attrNameLst>
                                          <p:attrName>ppt_y</p:attrName>
                                        </p:attrNameLst>
                                      </p:cBhvr>
                                      <p:tavLst>
                                        <p:tav tm="0">
                                          <p:val>
                                            <p:strVal val="#ppt_y-#ppt_h*1.125000"/>
                                          </p:val>
                                        </p:tav>
                                        <p:tav tm="100000">
                                          <p:val>
                                            <p:strVal val="#ppt_y"/>
                                          </p:val>
                                        </p:tav>
                                      </p:tavLst>
                                    </p:anim>
                                    <p:animEffect transition="in" filter="wipe(down)">
                                      <p:cBhvr>
                                        <p:cTn id="4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4" grpId="0" animBg="1"/>
      <p:bldP spid="4" grpId="2" animBg="1"/>
      <p:bldP spid="15" grpId="0"/>
      <p:bldP spid="16"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p:cNvSpPr/>
          <p:nvPr/>
        </p:nvSpPr>
        <p:spPr>
          <a:xfrm flipV="1">
            <a:off x="3472892" y="836712"/>
            <a:ext cx="144016" cy="14401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a:endCxn id="4" idx="2"/>
          </p:cNvCxnSpPr>
          <p:nvPr/>
        </p:nvCxnSpPr>
        <p:spPr>
          <a:xfrm flipV="1">
            <a:off x="-30820" y="908720"/>
            <a:ext cx="3503712"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283263" y="447055"/>
            <a:ext cx="3162589" cy="461665"/>
          </a:xfrm>
          <a:prstGeom prst="rect">
            <a:avLst/>
          </a:prstGeom>
          <a:noFill/>
        </p:spPr>
        <p:txBody>
          <a:bodyPr wrap="square" rtlCol="0">
            <a:spAutoFit/>
          </a:bodyPr>
          <a:lstStyle/>
          <a:p>
            <a:r>
              <a:rPr lang="zh-CN" altLang="en-US" sz="2400" dirty="0">
                <a:latin typeface="Agency FB" panose="020B0503020202020204" pitchFamily="34" charset="0"/>
              </a:rPr>
              <a:t>线性回归应用</a:t>
            </a:r>
            <a:endParaRPr lang="en-US" altLang="zh-CN" sz="2400" dirty="0">
              <a:latin typeface="Agency FB" panose="020B0503020202020204" pitchFamily="34" charset="0"/>
            </a:endParaRPr>
          </a:p>
        </p:txBody>
      </p:sp>
      <p:pic>
        <p:nvPicPr>
          <p:cNvPr id="3" name="图片 2">
            <a:extLst>
              <a:ext uri="{FF2B5EF4-FFF2-40B4-BE49-F238E27FC236}">
                <a16:creationId xmlns:a16="http://schemas.microsoft.com/office/drawing/2014/main" id="{FC176E75-B324-43FA-AC07-A55D458A84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9416" y="1114101"/>
            <a:ext cx="10081120" cy="5383983"/>
          </a:xfrm>
          <a:prstGeom prst="rect">
            <a:avLst/>
          </a:prstGeom>
        </p:spPr>
      </p:pic>
    </p:spTree>
    <p:extLst>
      <p:ext uri="{BB962C8B-B14F-4D97-AF65-F5344CB8AC3E}">
        <p14:creationId xmlns:p14="http://schemas.microsoft.com/office/powerpoint/2010/main" val="3420624270"/>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0-#ppt_w/2"/>
                                          </p:val>
                                        </p:tav>
                                        <p:tav tm="100000">
                                          <p:val>
                                            <p:strVal val="#ppt_x"/>
                                          </p:val>
                                        </p:tav>
                                      </p:tavLst>
                                    </p:anim>
                                    <p:anim calcmode="lin" valueType="num">
                                      <p:cBhvr additive="base">
                                        <p:cTn id="13" dur="500" fill="hold"/>
                                        <p:tgtEl>
                                          <p:spTgt spid="4"/>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2" presetClass="entr" presetSubtype="1" fill="hold" grpId="0" nodeType="afterEffect">
                                  <p:stCondLst>
                                    <p:cond delay="0"/>
                                  </p:stCondLst>
                                  <p:iterate type="lt">
                                    <p:tmPct val="10000"/>
                                  </p:iterate>
                                  <p:childTnLst>
                                    <p:set>
                                      <p:cBhvr>
                                        <p:cTn id="16" dur="1" fill="hold">
                                          <p:stCondLst>
                                            <p:cond delay="0"/>
                                          </p:stCondLst>
                                        </p:cTn>
                                        <p:tgtEl>
                                          <p:spTgt spid="9"/>
                                        </p:tgtEl>
                                        <p:attrNameLst>
                                          <p:attrName>style.visibility</p:attrName>
                                        </p:attrNameLst>
                                      </p:cBhvr>
                                      <p:to>
                                        <p:strVal val="visible"/>
                                      </p:to>
                                    </p:set>
                                    <p:anim calcmode="lin" valueType="num">
                                      <p:cBhvr additive="base">
                                        <p:cTn id="17" dur="250"/>
                                        <p:tgtEl>
                                          <p:spTgt spid="9"/>
                                        </p:tgtEl>
                                        <p:attrNameLst>
                                          <p:attrName>ppt_y</p:attrName>
                                        </p:attrNameLst>
                                      </p:cBhvr>
                                      <p:tavLst>
                                        <p:tav tm="0">
                                          <p:val>
                                            <p:strVal val="#ppt_y-#ppt_h*1.125000"/>
                                          </p:val>
                                        </p:tav>
                                        <p:tav tm="100000">
                                          <p:val>
                                            <p:strVal val="#ppt_y"/>
                                          </p:val>
                                        </p:tav>
                                      </p:tavLst>
                                    </p:anim>
                                    <p:animEffect transition="in" filter="wipe(down)">
                                      <p:cBhvr>
                                        <p:cTn id="18" dur="25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p:cNvSpPr/>
          <p:nvPr/>
        </p:nvSpPr>
        <p:spPr>
          <a:xfrm flipV="1">
            <a:off x="3472892" y="836712"/>
            <a:ext cx="144016" cy="14401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a:endCxn id="4" idx="2"/>
          </p:cNvCxnSpPr>
          <p:nvPr/>
        </p:nvCxnSpPr>
        <p:spPr>
          <a:xfrm flipV="1">
            <a:off x="-30820" y="908720"/>
            <a:ext cx="3503712"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283263" y="447055"/>
            <a:ext cx="3162589" cy="461665"/>
          </a:xfrm>
          <a:prstGeom prst="rect">
            <a:avLst/>
          </a:prstGeom>
          <a:noFill/>
        </p:spPr>
        <p:txBody>
          <a:bodyPr wrap="square" rtlCol="0">
            <a:spAutoFit/>
          </a:bodyPr>
          <a:lstStyle/>
          <a:p>
            <a:r>
              <a:rPr lang="zh-CN" altLang="en-US" sz="2400" dirty="0">
                <a:latin typeface="Agency FB" panose="020B0503020202020204" pitchFamily="34" charset="0"/>
              </a:rPr>
              <a:t>线性回归应用</a:t>
            </a:r>
            <a:endParaRPr lang="en-US" altLang="zh-CN" sz="2400" dirty="0">
              <a:latin typeface="Agency FB" panose="020B0503020202020204" pitchFamily="34" charset="0"/>
            </a:endParaRPr>
          </a:p>
        </p:txBody>
      </p:sp>
      <p:sp>
        <p:nvSpPr>
          <p:cNvPr id="2" name="Rectangle 1">
            <a:extLst>
              <a:ext uri="{FF2B5EF4-FFF2-40B4-BE49-F238E27FC236}">
                <a16:creationId xmlns:a16="http://schemas.microsoft.com/office/drawing/2014/main" id="{026381E3-8EA1-4B5E-87DB-64651A75A51C}"/>
              </a:ext>
            </a:extLst>
          </p:cNvPr>
          <p:cNvSpPr>
            <a:spLocks noChangeArrowheads="1"/>
          </p:cNvSpPr>
          <p:nvPr/>
        </p:nvSpPr>
        <p:spPr bwMode="auto">
          <a:xfrm>
            <a:off x="587388" y="1442393"/>
            <a:ext cx="11017224" cy="1323439"/>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000" b="0" i="0" u="none" strike="noStrike" cap="none" normalizeH="0" baseline="0" dirty="0">
                <a:ln>
                  <a:noFill/>
                </a:ln>
                <a:solidFill>
                  <a:srgbClr val="808080"/>
                </a:solidFill>
                <a:effectLst/>
                <a:latin typeface="宋体" panose="02010600030101010101" pitchFamily="2" charset="-122"/>
                <a:ea typeface="宋体" panose="02010600030101010101" pitchFamily="2" charset="-122"/>
              </a:rPr>
              <a:t># 数据处理</a:t>
            </a:r>
            <a:br>
              <a:rPr kumimoji="0" lang="zh-CN" altLang="zh-CN" sz="2000" b="0" i="0" u="none" strike="noStrike" cap="none" normalizeH="0" baseline="0" dirty="0">
                <a:ln>
                  <a:noFill/>
                </a:ln>
                <a:solidFill>
                  <a:srgbClr val="808080"/>
                </a:solidFill>
                <a:effectLst/>
                <a:latin typeface="宋体" panose="02010600030101010101" pitchFamily="2" charset="-122"/>
                <a:ea typeface="宋体" panose="02010600030101010101" pitchFamily="2" charset="-122"/>
              </a:rPr>
            </a:br>
            <a:r>
              <a:rPr kumimoji="0" lang="zh-CN" altLang="zh-CN" sz="2000" b="0" i="0" u="none" strike="noStrike" cap="none" normalizeH="0" baseline="0" dirty="0">
                <a:ln>
                  <a:noFill/>
                </a:ln>
                <a:solidFill>
                  <a:srgbClr val="A9B7C6"/>
                </a:solidFill>
                <a:effectLst/>
                <a:latin typeface="宋体" panose="02010600030101010101" pitchFamily="2" charset="-122"/>
                <a:ea typeface="宋体" panose="02010600030101010101" pitchFamily="2" charset="-122"/>
              </a:rPr>
              <a:t>data = pd.read_csv(</a:t>
            </a:r>
            <a:r>
              <a:rPr kumimoji="0" lang="zh-CN" altLang="zh-CN" sz="2000" b="0" i="0" u="none" strike="noStrike" cap="none" normalizeH="0" baseline="0" dirty="0">
                <a:ln>
                  <a:noFill/>
                </a:ln>
                <a:solidFill>
                  <a:srgbClr val="6A8759"/>
                </a:solidFill>
                <a:effectLst/>
                <a:latin typeface="宋体" panose="02010600030101010101" pitchFamily="2" charset="-122"/>
                <a:ea typeface="宋体" panose="02010600030101010101" pitchFamily="2" charset="-122"/>
              </a:rPr>
              <a:t>'data/Advertising.csv'</a:t>
            </a:r>
            <a:r>
              <a:rPr kumimoji="0" lang="zh-CN" altLang="zh-CN" sz="2000" b="0" i="0" u="none" strike="noStrike" cap="none" normalizeH="0" baseline="0" dirty="0">
                <a:ln>
                  <a:noFill/>
                </a:ln>
                <a:solidFill>
                  <a:srgbClr val="A9B7C6"/>
                </a:solidFill>
                <a:effectLst/>
                <a:latin typeface="宋体" panose="02010600030101010101" pitchFamily="2" charset="-122"/>
                <a:ea typeface="宋体" panose="02010600030101010101" pitchFamily="2" charset="-122"/>
              </a:rPr>
              <a:t>)</a:t>
            </a:r>
            <a:br>
              <a:rPr kumimoji="0" lang="zh-CN" altLang="zh-CN" sz="2000" b="0" i="0" u="none" strike="noStrike" cap="none" normalizeH="0" baseline="0" dirty="0">
                <a:ln>
                  <a:noFill/>
                </a:ln>
                <a:solidFill>
                  <a:srgbClr val="A9B7C6"/>
                </a:solidFill>
                <a:effectLst/>
                <a:latin typeface="宋体" panose="02010600030101010101" pitchFamily="2" charset="-122"/>
                <a:ea typeface="宋体" panose="02010600030101010101" pitchFamily="2" charset="-122"/>
              </a:rPr>
            </a:br>
            <a:br>
              <a:rPr kumimoji="0" lang="zh-CN" altLang="zh-CN" sz="2000" b="0" i="0" u="none" strike="noStrike" cap="none" normalizeH="0" baseline="0" dirty="0">
                <a:ln>
                  <a:noFill/>
                </a:ln>
                <a:solidFill>
                  <a:srgbClr val="A9B7C6"/>
                </a:solidFill>
                <a:effectLst/>
                <a:latin typeface="宋体" panose="02010600030101010101" pitchFamily="2" charset="-122"/>
                <a:ea typeface="宋体" panose="02010600030101010101" pitchFamily="2" charset="-122"/>
              </a:rPr>
            </a:br>
            <a:r>
              <a:rPr kumimoji="0" lang="zh-CN" altLang="zh-CN" sz="2000" b="0" i="0" u="none" strike="noStrike" cap="none" normalizeH="0" baseline="0" dirty="0">
                <a:ln>
                  <a:noFill/>
                </a:ln>
                <a:solidFill>
                  <a:srgbClr val="8888C6"/>
                </a:solidFill>
                <a:effectLst/>
                <a:latin typeface="宋体" panose="02010600030101010101" pitchFamily="2" charset="-122"/>
                <a:ea typeface="宋体" panose="02010600030101010101" pitchFamily="2" charset="-122"/>
              </a:rPr>
              <a:t>print</a:t>
            </a:r>
            <a:r>
              <a:rPr kumimoji="0" lang="zh-CN" altLang="zh-CN" sz="2000" b="0" i="0" u="none" strike="noStrike" cap="none" normalizeH="0" baseline="0" dirty="0">
                <a:ln>
                  <a:noFill/>
                </a:ln>
                <a:solidFill>
                  <a:srgbClr val="A9B7C6"/>
                </a:solidFill>
                <a:effectLst/>
                <a:latin typeface="宋体" panose="02010600030101010101" pitchFamily="2" charset="-122"/>
                <a:ea typeface="宋体" panose="02010600030101010101" pitchFamily="2" charset="-122"/>
              </a:rPr>
              <a:t>(data.head(</a:t>
            </a:r>
            <a:r>
              <a:rPr kumimoji="0" lang="zh-CN" altLang="zh-CN" sz="2000" b="0" i="0" u="none" strike="noStrike" cap="none" normalizeH="0" baseline="0" dirty="0">
                <a:ln>
                  <a:noFill/>
                </a:ln>
                <a:solidFill>
                  <a:srgbClr val="6897BB"/>
                </a:solidFill>
                <a:effectLst/>
                <a:latin typeface="宋体" panose="02010600030101010101" pitchFamily="2" charset="-122"/>
                <a:ea typeface="宋体" panose="02010600030101010101" pitchFamily="2" charset="-122"/>
              </a:rPr>
              <a:t>5</a:t>
            </a:r>
            <a:r>
              <a:rPr kumimoji="0" lang="zh-CN" altLang="zh-CN" sz="2000" b="0" i="0" u="none" strike="noStrike" cap="none" normalizeH="0" baseline="0" dirty="0">
                <a:ln>
                  <a:noFill/>
                </a:ln>
                <a:solidFill>
                  <a:srgbClr val="A9B7C6"/>
                </a:solidFill>
                <a:effectLst/>
                <a:latin typeface="宋体" panose="02010600030101010101" pitchFamily="2" charset="-122"/>
                <a:ea typeface="宋体" panose="02010600030101010101" pitchFamily="2" charset="-122"/>
              </a:rPr>
              <a:t>)) </a:t>
            </a:r>
            <a:r>
              <a:rPr kumimoji="0" lang="zh-CN" altLang="zh-CN" sz="2000" b="0" i="0" u="none" strike="noStrike" cap="none" normalizeH="0" baseline="0" dirty="0">
                <a:ln>
                  <a:noFill/>
                </a:ln>
                <a:solidFill>
                  <a:srgbClr val="808080"/>
                </a:solidFill>
                <a:effectLst/>
                <a:latin typeface="宋体" panose="02010600030101010101" pitchFamily="2" charset="-122"/>
                <a:ea typeface="宋体" panose="02010600030101010101" pitchFamily="2" charset="-122"/>
              </a:rPr>
              <a:t>#查看前2条数据</a:t>
            </a:r>
            <a:endParaRPr kumimoji="0" lang="zh-CN" altLang="zh-CN" sz="2000" b="0" i="0" u="none" strike="noStrike" cap="none" normalizeH="0" baseline="0" dirty="0">
              <a:ln>
                <a:noFill/>
              </a:ln>
              <a:solidFill>
                <a:schemeClr val="tx1"/>
              </a:solidFill>
              <a:effectLst/>
              <a:latin typeface="Arial" panose="020B0604020202020204" pitchFamily="34" charset="0"/>
            </a:endParaRPr>
          </a:p>
        </p:txBody>
      </p:sp>
      <p:sp>
        <p:nvSpPr>
          <p:cNvPr id="5" name="矩形 4">
            <a:extLst>
              <a:ext uri="{FF2B5EF4-FFF2-40B4-BE49-F238E27FC236}">
                <a16:creationId xmlns:a16="http://schemas.microsoft.com/office/drawing/2014/main" id="{DB61E159-69DC-405E-BEF1-D99BE1126385}"/>
              </a:ext>
            </a:extLst>
          </p:cNvPr>
          <p:cNvSpPr/>
          <p:nvPr/>
        </p:nvSpPr>
        <p:spPr>
          <a:xfrm>
            <a:off x="590939" y="3118404"/>
            <a:ext cx="4902496" cy="1938992"/>
          </a:xfrm>
          <a:prstGeom prst="rect">
            <a:avLst/>
          </a:prstGeom>
        </p:spPr>
        <p:txBody>
          <a:bodyPr wrap="square">
            <a:spAutoFit/>
          </a:bodyPr>
          <a:lstStyle/>
          <a:p>
            <a:r>
              <a:rPr lang="zh-CN" altLang="en-US" sz="2000" dirty="0"/>
              <a:t> Unnamed: 0     TV  radio  newspaper  sales</a:t>
            </a:r>
          </a:p>
          <a:p>
            <a:r>
              <a:rPr lang="zh-CN" altLang="en-US" sz="2000" dirty="0"/>
              <a:t>0           1  230.1   37.8       69.2   22.1</a:t>
            </a:r>
          </a:p>
          <a:p>
            <a:r>
              <a:rPr lang="zh-CN" altLang="en-US" sz="2000" dirty="0"/>
              <a:t>1           2   44.5   39.3       45.1   10.4</a:t>
            </a:r>
          </a:p>
          <a:p>
            <a:r>
              <a:rPr lang="zh-CN" altLang="en-US" sz="2000" dirty="0"/>
              <a:t>2           3   17.2   45.9       69.3    9.3</a:t>
            </a:r>
          </a:p>
          <a:p>
            <a:r>
              <a:rPr lang="zh-CN" altLang="en-US" sz="2000" dirty="0"/>
              <a:t>3           4  151.5   41.3       58.5   18.5</a:t>
            </a:r>
          </a:p>
          <a:p>
            <a:r>
              <a:rPr lang="zh-CN" altLang="en-US" sz="2000" dirty="0"/>
              <a:t>4           5  180.8   10.8       58.4   12.9</a:t>
            </a:r>
          </a:p>
        </p:txBody>
      </p:sp>
      <p:sp>
        <p:nvSpPr>
          <p:cNvPr id="3" name="矩形 2">
            <a:extLst>
              <a:ext uri="{FF2B5EF4-FFF2-40B4-BE49-F238E27FC236}">
                <a16:creationId xmlns:a16="http://schemas.microsoft.com/office/drawing/2014/main" id="{81D3741F-8F2A-4919-85DC-E73D9A789E41}"/>
              </a:ext>
            </a:extLst>
          </p:cNvPr>
          <p:cNvSpPr/>
          <p:nvPr/>
        </p:nvSpPr>
        <p:spPr>
          <a:xfrm>
            <a:off x="5659016" y="3118404"/>
            <a:ext cx="5910608" cy="1015663"/>
          </a:xfrm>
          <a:prstGeom prst="rect">
            <a:avLst/>
          </a:prstGeom>
        </p:spPr>
        <p:txBody>
          <a:bodyPr wrap="square">
            <a:spAutoFit/>
          </a:bodyPr>
          <a:lstStyle/>
          <a:p>
            <a:r>
              <a:rPr lang="zh-CN" altLang="en-US" sz="2000" dirty="0">
                <a:solidFill>
                  <a:srgbClr val="121212"/>
                </a:solidFill>
              </a:rPr>
              <a:t>输入特征：</a:t>
            </a:r>
            <a:r>
              <a:rPr lang="en-US" altLang="zh-CN" sz="2000" dirty="0">
                <a:solidFill>
                  <a:srgbClr val="121212"/>
                </a:solidFill>
              </a:rPr>
              <a:t>TV</a:t>
            </a:r>
            <a:r>
              <a:rPr lang="zh-CN" altLang="en-US" sz="2000" dirty="0">
                <a:solidFill>
                  <a:srgbClr val="121212"/>
                </a:solidFill>
              </a:rPr>
              <a:t>、</a:t>
            </a:r>
            <a:r>
              <a:rPr lang="en-US" altLang="zh-CN" sz="2000" dirty="0">
                <a:solidFill>
                  <a:srgbClr val="121212"/>
                </a:solidFill>
              </a:rPr>
              <a:t>Radio</a:t>
            </a:r>
            <a:r>
              <a:rPr lang="zh-CN" altLang="en-US" sz="2000" dirty="0">
                <a:solidFill>
                  <a:srgbClr val="121212"/>
                </a:solidFill>
              </a:rPr>
              <a:t>、</a:t>
            </a:r>
            <a:r>
              <a:rPr lang="en-US" altLang="zh-CN" sz="2000" dirty="0">
                <a:solidFill>
                  <a:srgbClr val="121212"/>
                </a:solidFill>
              </a:rPr>
              <a:t>Newspaper</a:t>
            </a:r>
            <a:r>
              <a:rPr lang="zh-CN" altLang="en-US" sz="2000" dirty="0">
                <a:solidFill>
                  <a:srgbClr val="121212"/>
                </a:solidFill>
              </a:rPr>
              <a:t>（电视、广播、报纸广告投入）</a:t>
            </a:r>
          </a:p>
          <a:p>
            <a:r>
              <a:rPr lang="zh-CN" altLang="en-US" sz="2000" dirty="0">
                <a:solidFill>
                  <a:srgbClr val="121212"/>
                </a:solidFill>
              </a:rPr>
              <a:t>输出特征：</a:t>
            </a:r>
            <a:r>
              <a:rPr lang="en-US" altLang="zh-CN" sz="2000" dirty="0">
                <a:solidFill>
                  <a:srgbClr val="121212"/>
                </a:solidFill>
              </a:rPr>
              <a:t>Sales</a:t>
            </a:r>
            <a:r>
              <a:rPr lang="zh-CN" altLang="en-US" sz="2000" dirty="0">
                <a:solidFill>
                  <a:srgbClr val="121212"/>
                </a:solidFill>
              </a:rPr>
              <a:t>（销售额）</a:t>
            </a:r>
          </a:p>
        </p:txBody>
      </p:sp>
    </p:spTree>
    <p:extLst>
      <p:ext uri="{BB962C8B-B14F-4D97-AF65-F5344CB8AC3E}">
        <p14:creationId xmlns:p14="http://schemas.microsoft.com/office/powerpoint/2010/main" val="1419984936"/>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0-#ppt_w/2"/>
                                          </p:val>
                                        </p:tav>
                                        <p:tav tm="100000">
                                          <p:val>
                                            <p:strVal val="#ppt_x"/>
                                          </p:val>
                                        </p:tav>
                                      </p:tavLst>
                                    </p:anim>
                                    <p:anim calcmode="lin" valueType="num">
                                      <p:cBhvr additive="base">
                                        <p:cTn id="13" dur="500" fill="hold"/>
                                        <p:tgtEl>
                                          <p:spTgt spid="4"/>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2" presetClass="entr" presetSubtype="1" fill="hold" grpId="0" nodeType="afterEffect">
                                  <p:stCondLst>
                                    <p:cond delay="0"/>
                                  </p:stCondLst>
                                  <p:iterate type="lt">
                                    <p:tmPct val="10000"/>
                                  </p:iterate>
                                  <p:childTnLst>
                                    <p:set>
                                      <p:cBhvr>
                                        <p:cTn id="16" dur="1" fill="hold">
                                          <p:stCondLst>
                                            <p:cond delay="0"/>
                                          </p:stCondLst>
                                        </p:cTn>
                                        <p:tgtEl>
                                          <p:spTgt spid="9"/>
                                        </p:tgtEl>
                                        <p:attrNameLst>
                                          <p:attrName>style.visibility</p:attrName>
                                        </p:attrNameLst>
                                      </p:cBhvr>
                                      <p:to>
                                        <p:strVal val="visible"/>
                                      </p:to>
                                    </p:set>
                                    <p:anim calcmode="lin" valueType="num">
                                      <p:cBhvr additive="base">
                                        <p:cTn id="17" dur="250"/>
                                        <p:tgtEl>
                                          <p:spTgt spid="9"/>
                                        </p:tgtEl>
                                        <p:attrNameLst>
                                          <p:attrName>ppt_y</p:attrName>
                                        </p:attrNameLst>
                                      </p:cBhvr>
                                      <p:tavLst>
                                        <p:tav tm="0">
                                          <p:val>
                                            <p:strVal val="#ppt_y-#ppt_h*1.125000"/>
                                          </p:val>
                                        </p:tav>
                                        <p:tav tm="100000">
                                          <p:val>
                                            <p:strVal val="#ppt_y"/>
                                          </p:val>
                                        </p:tav>
                                      </p:tavLst>
                                    </p:anim>
                                    <p:animEffect transition="in" filter="wipe(down)">
                                      <p:cBhvr>
                                        <p:cTn id="18" dur="25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p:cNvSpPr/>
          <p:nvPr/>
        </p:nvSpPr>
        <p:spPr>
          <a:xfrm flipV="1">
            <a:off x="3472892" y="836712"/>
            <a:ext cx="144016" cy="14401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a:endCxn id="4" idx="2"/>
          </p:cNvCxnSpPr>
          <p:nvPr/>
        </p:nvCxnSpPr>
        <p:spPr>
          <a:xfrm flipV="1">
            <a:off x="-30820" y="908720"/>
            <a:ext cx="3503712"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283263" y="447055"/>
            <a:ext cx="3162589" cy="461665"/>
          </a:xfrm>
          <a:prstGeom prst="rect">
            <a:avLst/>
          </a:prstGeom>
          <a:noFill/>
        </p:spPr>
        <p:txBody>
          <a:bodyPr wrap="square" rtlCol="0">
            <a:spAutoFit/>
          </a:bodyPr>
          <a:lstStyle/>
          <a:p>
            <a:r>
              <a:rPr lang="zh-CN" altLang="en-US" sz="2400" dirty="0">
                <a:latin typeface="Agency FB" panose="020B0503020202020204" pitchFamily="34" charset="0"/>
              </a:rPr>
              <a:t>线性回归应用</a:t>
            </a:r>
            <a:endParaRPr lang="en-US" altLang="zh-CN" sz="2400" dirty="0">
              <a:latin typeface="Agency FB" panose="020B0503020202020204" pitchFamily="34" charset="0"/>
            </a:endParaRPr>
          </a:p>
        </p:txBody>
      </p:sp>
      <p:sp>
        <p:nvSpPr>
          <p:cNvPr id="7" name="Rectangle 1">
            <a:extLst>
              <a:ext uri="{FF2B5EF4-FFF2-40B4-BE49-F238E27FC236}">
                <a16:creationId xmlns:a16="http://schemas.microsoft.com/office/drawing/2014/main" id="{18F71019-7C69-4123-9D53-F36F4886B1FE}"/>
              </a:ext>
            </a:extLst>
          </p:cNvPr>
          <p:cNvSpPr>
            <a:spLocks noChangeArrowheads="1"/>
          </p:cNvSpPr>
          <p:nvPr/>
        </p:nvSpPr>
        <p:spPr bwMode="auto">
          <a:xfrm>
            <a:off x="551384" y="1514128"/>
            <a:ext cx="11089232" cy="3293209"/>
          </a:xfrm>
          <a:prstGeom prst="rect">
            <a:avLst/>
          </a:prstGeom>
          <a:solidFill>
            <a:srgbClr val="F6F6F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30000"/>
              </a:spcBef>
              <a:spcAft>
                <a:spcPct val="0"/>
              </a:spcAft>
              <a:buClrTx/>
              <a:buSzTx/>
              <a:buFontTx/>
              <a:buNone/>
              <a:tabLst/>
            </a:pPr>
            <a:r>
              <a:rPr kumimoji="0" lang="zh-CN" altLang="zh-CN" sz="2000" b="0" i="1" u="none" strike="noStrike" cap="none" normalizeH="0" baseline="0" dirty="0">
                <a:ln>
                  <a:noFill/>
                </a:ln>
                <a:solidFill>
                  <a:srgbClr val="999999"/>
                </a:solidFill>
                <a:effectLst/>
                <a:ea typeface="Menlo"/>
              </a:rPr>
              <a:t># 划分训练集和测试集</a:t>
            </a:r>
            <a:r>
              <a:rPr kumimoji="0" lang="zh-CN" altLang="zh-CN" sz="2000" b="0" i="0" u="none" strike="noStrike" cap="none" normalizeH="0" baseline="0" dirty="0">
                <a:ln>
                  <a:noFill/>
                </a:ln>
                <a:solidFill>
                  <a:srgbClr val="121212"/>
                </a:solidFill>
                <a:effectLst/>
                <a:ea typeface="Menlo"/>
              </a:rPr>
              <a:t> </a:t>
            </a:r>
            <a:endParaRPr kumimoji="0" lang="en-US" altLang="zh-CN" sz="2000" b="0" i="0" u="none" strike="noStrike" cap="none" normalizeH="0" baseline="0" dirty="0">
              <a:ln>
                <a:noFill/>
              </a:ln>
              <a:solidFill>
                <a:srgbClr val="121212"/>
              </a:solidFill>
              <a:effectLst/>
              <a:ea typeface="Menlo"/>
            </a:endParaRPr>
          </a:p>
          <a:p>
            <a:pPr marL="0" marR="0" lvl="0" indent="0" algn="l" defTabSz="914400" rtl="0" eaLnBrk="0" fontAlgn="base" latinLnBrk="0" hangingPunct="0">
              <a:lnSpc>
                <a:spcPct val="100000"/>
              </a:lnSpc>
              <a:spcBef>
                <a:spcPct val="30000"/>
              </a:spcBef>
              <a:spcAft>
                <a:spcPct val="0"/>
              </a:spcAft>
              <a:buClrTx/>
              <a:buSzTx/>
              <a:buFontTx/>
              <a:buNone/>
              <a:tabLst/>
            </a:pPr>
            <a:r>
              <a:rPr kumimoji="0" lang="zh-CN" altLang="zh-CN" sz="2000" b="1" i="0" u="none" strike="noStrike" cap="none" normalizeH="0" baseline="0" dirty="0">
                <a:ln>
                  <a:noFill/>
                </a:ln>
                <a:solidFill>
                  <a:srgbClr val="121212"/>
                </a:solidFill>
                <a:effectLst/>
                <a:ea typeface="Menlo"/>
              </a:rPr>
              <a:t>from</a:t>
            </a:r>
            <a:r>
              <a:rPr kumimoji="0" lang="zh-CN" altLang="zh-CN" sz="2000" b="0" i="0" u="none" strike="noStrike" cap="none" normalizeH="0" baseline="0" dirty="0">
                <a:ln>
                  <a:noFill/>
                </a:ln>
                <a:solidFill>
                  <a:srgbClr val="121212"/>
                </a:solidFill>
                <a:effectLst/>
                <a:ea typeface="Menlo"/>
              </a:rPr>
              <a:t> </a:t>
            </a:r>
            <a:r>
              <a:rPr kumimoji="0" lang="zh-CN" altLang="zh-CN" sz="2000" b="0" i="0" u="none" strike="noStrike" cap="none" normalizeH="0" baseline="0" dirty="0">
                <a:ln>
                  <a:noFill/>
                </a:ln>
                <a:solidFill>
                  <a:srgbClr val="646464"/>
                </a:solidFill>
                <a:effectLst/>
                <a:ea typeface="Menlo"/>
              </a:rPr>
              <a:t>sklearn.model_selection</a:t>
            </a:r>
            <a:r>
              <a:rPr kumimoji="0" lang="zh-CN" altLang="zh-CN" sz="2000" b="0" i="0" u="none" strike="noStrike" cap="none" normalizeH="0" baseline="0" dirty="0">
                <a:ln>
                  <a:noFill/>
                </a:ln>
                <a:solidFill>
                  <a:srgbClr val="121212"/>
                </a:solidFill>
                <a:effectLst/>
                <a:ea typeface="Menlo"/>
              </a:rPr>
              <a:t> </a:t>
            </a:r>
            <a:r>
              <a:rPr kumimoji="0" lang="zh-CN" altLang="zh-CN" sz="2000" b="1" i="0" u="none" strike="noStrike" cap="none" normalizeH="0" baseline="0" dirty="0">
                <a:ln>
                  <a:noFill/>
                </a:ln>
                <a:solidFill>
                  <a:srgbClr val="121212"/>
                </a:solidFill>
                <a:effectLst/>
                <a:ea typeface="Menlo"/>
              </a:rPr>
              <a:t>import</a:t>
            </a:r>
            <a:r>
              <a:rPr kumimoji="0" lang="zh-CN" altLang="zh-CN" sz="2000" b="0" i="0" u="none" strike="noStrike" cap="none" normalizeH="0" baseline="0" dirty="0">
                <a:ln>
                  <a:noFill/>
                </a:ln>
                <a:solidFill>
                  <a:srgbClr val="121212"/>
                </a:solidFill>
                <a:effectLst/>
                <a:ea typeface="Menlo"/>
              </a:rPr>
              <a:t> </a:t>
            </a:r>
            <a:r>
              <a:rPr kumimoji="0" lang="zh-CN" altLang="zh-CN" sz="2000" b="0" i="0" u="none" strike="noStrike" cap="none" normalizeH="0" baseline="0" dirty="0">
                <a:ln>
                  <a:noFill/>
                </a:ln>
                <a:solidFill>
                  <a:schemeClr val="tx1"/>
                </a:solidFill>
                <a:effectLst/>
              </a:rPr>
              <a:t>train_test_split</a:t>
            </a:r>
            <a:r>
              <a:rPr kumimoji="0" lang="zh-CN" altLang="zh-CN" sz="2000" b="0" i="0" u="none" strike="noStrike" cap="none" normalizeH="0" baseline="0" dirty="0">
                <a:ln>
                  <a:noFill/>
                </a:ln>
                <a:solidFill>
                  <a:srgbClr val="121212"/>
                </a:solidFill>
                <a:effectLst/>
                <a:ea typeface="Menlo"/>
              </a:rPr>
              <a:t> </a:t>
            </a:r>
            <a:r>
              <a:rPr kumimoji="0" lang="zh-CN" altLang="zh-CN" sz="2000" b="0" i="0" u="none" strike="noStrike" cap="none" normalizeH="0" baseline="0" dirty="0">
                <a:ln>
                  <a:noFill/>
                </a:ln>
                <a:solidFill>
                  <a:schemeClr val="tx1"/>
                </a:solidFill>
                <a:effectLst/>
              </a:rPr>
              <a:t>X_train</a:t>
            </a:r>
            <a:r>
              <a:rPr kumimoji="0" lang="zh-CN" altLang="zh-CN" sz="2000" b="0" i="0" u="none" strike="noStrike" cap="none" normalizeH="0" baseline="0" dirty="0">
                <a:ln>
                  <a:noFill/>
                </a:ln>
                <a:solidFill>
                  <a:srgbClr val="121212"/>
                </a:solidFill>
                <a:effectLst/>
                <a:ea typeface="Menlo"/>
              </a:rPr>
              <a:t>, </a:t>
            </a:r>
            <a:r>
              <a:rPr kumimoji="0" lang="zh-CN" altLang="zh-CN" sz="2000" b="0" i="0" u="none" strike="noStrike" cap="none" normalizeH="0" baseline="0" dirty="0">
                <a:ln>
                  <a:noFill/>
                </a:ln>
                <a:solidFill>
                  <a:schemeClr val="tx1"/>
                </a:solidFill>
                <a:effectLst/>
              </a:rPr>
              <a:t>X_test</a:t>
            </a:r>
            <a:r>
              <a:rPr kumimoji="0" lang="zh-CN" altLang="zh-CN" sz="2000" b="0" i="0" u="none" strike="noStrike" cap="none" normalizeH="0" baseline="0" dirty="0">
                <a:ln>
                  <a:noFill/>
                </a:ln>
                <a:solidFill>
                  <a:srgbClr val="121212"/>
                </a:solidFill>
                <a:effectLst/>
                <a:ea typeface="Menlo"/>
              </a:rPr>
              <a:t>, </a:t>
            </a:r>
            <a:r>
              <a:rPr kumimoji="0" lang="zh-CN" altLang="zh-CN" sz="2000" b="0" i="0" u="none" strike="noStrike" cap="none" normalizeH="0" baseline="0" dirty="0">
                <a:ln>
                  <a:noFill/>
                </a:ln>
                <a:solidFill>
                  <a:schemeClr val="tx1"/>
                </a:solidFill>
                <a:effectLst/>
              </a:rPr>
              <a:t>y_train</a:t>
            </a:r>
            <a:r>
              <a:rPr kumimoji="0" lang="zh-CN" altLang="zh-CN" sz="2000" b="0" i="0" u="none" strike="noStrike" cap="none" normalizeH="0" baseline="0" dirty="0">
                <a:ln>
                  <a:noFill/>
                </a:ln>
                <a:solidFill>
                  <a:srgbClr val="121212"/>
                </a:solidFill>
                <a:effectLst/>
                <a:ea typeface="Menlo"/>
              </a:rPr>
              <a:t>, </a:t>
            </a:r>
            <a:r>
              <a:rPr kumimoji="0" lang="zh-CN" altLang="zh-CN" sz="2000" b="0" i="0" u="none" strike="noStrike" cap="none" normalizeH="0" baseline="0" dirty="0">
                <a:ln>
                  <a:noFill/>
                </a:ln>
                <a:solidFill>
                  <a:schemeClr val="tx1"/>
                </a:solidFill>
                <a:effectLst/>
              </a:rPr>
              <a:t>y_test</a:t>
            </a:r>
            <a:r>
              <a:rPr kumimoji="0" lang="zh-CN" altLang="zh-CN" sz="2000" b="0" i="0" u="none" strike="noStrike" cap="none" normalizeH="0" baseline="0" dirty="0">
                <a:ln>
                  <a:noFill/>
                </a:ln>
                <a:solidFill>
                  <a:srgbClr val="121212"/>
                </a:solidFill>
                <a:effectLst/>
                <a:ea typeface="Menlo"/>
              </a:rPr>
              <a:t> </a:t>
            </a:r>
            <a:r>
              <a:rPr kumimoji="0" lang="zh-CN" altLang="zh-CN" sz="2000" b="1" i="0" u="none" strike="noStrike" cap="none" normalizeH="0" baseline="0" dirty="0">
                <a:ln>
                  <a:noFill/>
                </a:ln>
                <a:solidFill>
                  <a:schemeClr val="tx1"/>
                </a:solidFill>
                <a:effectLst/>
              </a:rPr>
              <a:t>=</a:t>
            </a:r>
            <a:r>
              <a:rPr kumimoji="0" lang="zh-CN" altLang="zh-CN" sz="2000" b="0" i="0" u="none" strike="noStrike" cap="none" normalizeH="0" baseline="0" dirty="0">
                <a:ln>
                  <a:noFill/>
                </a:ln>
                <a:solidFill>
                  <a:srgbClr val="121212"/>
                </a:solidFill>
                <a:effectLst/>
                <a:ea typeface="Menlo"/>
              </a:rPr>
              <a:t> </a:t>
            </a:r>
            <a:r>
              <a:rPr kumimoji="0" lang="zh-CN" altLang="zh-CN" sz="2000" b="0" i="0" u="none" strike="noStrike" cap="none" normalizeH="0" baseline="0" dirty="0">
                <a:ln>
                  <a:noFill/>
                </a:ln>
                <a:solidFill>
                  <a:schemeClr val="tx1"/>
                </a:solidFill>
                <a:effectLst/>
              </a:rPr>
              <a:t>train_test_split</a:t>
            </a:r>
            <a:r>
              <a:rPr kumimoji="0" lang="zh-CN" altLang="zh-CN" sz="2000" b="0" i="0" u="none" strike="noStrike" cap="none" normalizeH="0" baseline="0" dirty="0">
                <a:ln>
                  <a:noFill/>
                </a:ln>
                <a:solidFill>
                  <a:srgbClr val="121212"/>
                </a:solidFill>
                <a:effectLst/>
                <a:ea typeface="Menlo"/>
              </a:rPr>
              <a:t>(</a:t>
            </a:r>
            <a:r>
              <a:rPr kumimoji="0" lang="zh-CN" altLang="zh-CN" sz="2000" b="0" i="0" u="none" strike="noStrike" cap="none" normalizeH="0" baseline="0" dirty="0">
                <a:ln>
                  <a:noFill/>
                </a:ln>
                <a:solidFill>
                  <a:schemeClr val="tx1"/>
                </a:solidFill>
                <a:effectLst/>
              </a:rPr>
              <a:t>X</a:t>
            </a:r>
            <a:r>
              <a:rPr kumimoji="0" lang="zh-CN" altLang="zh-CN" sz="2000" b="0" i="0" u="none" strike="noStrike" cap="none" normalizeH="0" baseline="0" dirty="0">
                <a:ln>
                  <a:noFill/>
                </a:ln>
                <a:solidFill>
                  <a:srgbClr val="121212"/>
                </a:solidFill>
                <a:effectLst/>
                <a:ea typeface="Menlo"/>
              </a:rPr>
              <a:t>, </a:t>
            </a:r>
            <a:r>
              <a:rPr kumimoji="0" lang="zh-CN" altLang="zh-CN" sz="2000" b="0" i="0" u="none" strike="noStrike" cap="none" normalizeH="0" baseline="0" dirty="0">
                <a:ln>
                  <a:noFill/>
                </a:ln>
                <a:solidFill>
                  <a:schemeClr val="tx1"/>
                </a:solidFill>
                <a:effectLst/>
              </a:rPr>
              <a:t>y</a:t>
            </a:r>
            <a:r>
              <a:rPr kumimoji="0" lang="zh-CN" altLang="zh-CN" sz="2000" b="0" i="0" u="none" strike="noStrike" cap="none" normalizeH="0" baseline="0" dirty="0">
                <a:ln>
                  <a:noFill/>
                </a:ln>
                <a:solidFill>
                  <a:srgbClr val="121212"/>
                </a:solidFill>
                <a:effectLst/>
                <a:ea typeface="Menlo"/>
              </a:rPr>
              <a:t>, </a:t>
            </a:r>
            <a:r>
              <a:rPr kumimoji="0" lang="zh-CN" altLang="zh-CN" sz="2000" b="0" i="0" u="none" strike="noStrike" cap="none" normalizeH="0" baseline="0" dirty="0">
                <a:ln>
                  <a:noFill/>
                </a:ln>
                <a:solidFill>
                  <a:schemeClr val="tx1"/>
                </a:solidFill>
                <a:effectLst/>
              </a:rPr>
              <a:t>random_state</a:t>
            </a:r>
            <a:r>
              <a:rPr kumimoji="0" lang="zh-CN" altLang="zh-CN" sz="2000" b="1" i="0" u="none" strike="noStrike" cap="none" normalizeH="0" baseline="0" dirty="0">
                <a:ln>
                  <a:noFill/>
                </a:ln>
                <a:solidFill>
                  <a:schemeClr val="tx1"/>
                </a:solidFill>
                <a:effectLst/>
              </a:rPr>
              <a:t>=</a:t>
            </a:r>
            <a:r>
              <a:rPr kumimoji="0" lang="zh-CN" altLang="zh-CN" sz="2000" b="0" i="0" u="none" strike="noStrike" cap="none" normalizeH="0" baseline="0" dirty="0">
                <a:ln>
                  <a:noFill/>
                </a:ln>
                <a:solidFill>
                  <a:srgbClr val="0084FF"/>
                </a:solidFill>
                <a:effectLst/>
                <a:ea typeface="Menlo"/>
              </a:rPr>
              <a:t>1</a:t>
            </a:r>
            <a:r>
              <a:rPr kumimoji="0" lang="zh-CN" altLang="zh-CN" sz="2000" b="0" i="0" u="none" strike="noStrike" cap="none" normalizeH="0" baseline="0" dirty="0">
                <a:ln>
                  <a:noFill/>
                </a:ln>
                <a:solidFill>
                  <a:srgbClr val="121212"/>
                </a:solidFill>
                <a:effectLst/>
                <a:ea typeface="Menlo"/>
              </a:rPr>
              <a:t>)</a:t>
            </a:r>
            <a:endParaRPr kumimoji="0" lang="en-US" altLang="zh-CN" sz="2000" b="0" i="0" u="none" strike="noStrike" cap="none" normalizeH="0" baseline="0" dirty="0">
              <a:ln>
                <a:noFill/>
              </a:ln>
              <a:solidFill>
                <a:srgbClr val="121212"/>
              </a:solidFill>
              <a:effectLst/>
              <a:ea typeface="Menlo"/>
            </a:endParaRPr>
          </a:p>
          <a:p>
            <a:pPr marL="0" marR="0" lvl="0" indent="0" algn="l" defTabSz="914400" rtl="0" eaLnBrk="0" fontAlgn="base" latinLnBrk="0" hangingPunct="0">
              <a:lnSpc>
                <a:spcPct val="100000"/>
              </a:lnSpc>
              <a:spcBef>
                <a:spcPct val="30000"/>
              </a:spcBef>
              <a:spcAft>
                <a:spcPct val="0"/>
              </a:spcAft>
              <a:buClrTx/>
              <a:buSzTx/>
              <a:buFontTx/>
              <a:buNone/>
              <a:tabLst/>
            </a:pPr>
            <a:r>
              <a:rPr kumimoji="0" lang="zh-CN" altLang="zh-CN" sz="2000" b="0" i="0" u="none" strike="noStrike" cap="none" normalizeH="0" baseline="0" dirty="0">
                <a:ln>
                  <a:noFill/>
                </a:ln>
                <a:solidFill>
                  <a:srgbClr val="121212"/>
                </a:solidFill>
                <a:effectLst/>
                <a:ea typeface="Menlo"/>
              </a:rPr>
              <a:t> </a:t>
            </a:r>
            <a:endParaRPr kumimoji="0" lang="en-US" altLang="zh-CN" sz="2000" b="0" i="0" u="none" strike="noStrike" cap="none" normalizeH="0" baseline="0" dirty="0">
              <a:ln>
                <a:noFill/>
              </a:ln>
              <a:solidFill>
                <a:srgbClr val="121212"/>
              </a:solidFill>
              <a:effectLst/>
              <a:ea typeface="Menlo"/>
            </a:endParaRPr>
          </a:p>
          <a:p>
            <a:pPr marL="0" marR="0" lvl="0" indent="0" algn="l" defTabSz="914400" rtl="0" eaLnBrk="0" fontAlgn="base" latinLnBrk="0" hangingPunct="0">
              <a:lnSpc>
                <a:spcPct val="100000"/>
              </a:lnSpc>
              <a:spcBef>
                <a:spcPct val="30000"/>
              </a:spcBef>
              <a:spcAft>
                <a:spcPct val="0"/>
              </a:spcAft>
              <a:buClrTx/>
              <a:buSzTx/>
              <a:buFontTx/>
              <a:buNone/>
              <a:tabLst/>
            </a:pPr>
            <a:r>
              <a:rPr kumimoji="0" lang="zh-CN" altLang="zh-CN" sz="2000" b="0" i="1" u="none" strike="noStrike" cap="none" normalizeH="0" baseline="0" dirty="0">
                <a:ln>
                  <a:noFill/>
                </a:ln>
                <a:solidFill>
                  <a:srgbClr val="999999"/>
                </a:solidFill>
                <a:effectLst/>
                <a:ea typeface="Menlo"/>
              </a:rPr>
              <a:t># 求解线性模型参数</a:t>
            </a:r>
            <a:r>
              <a:rPr kumimoji="0" lang="zh-CN" altLang="zh-CN" sz="2000" b="0" i="0" u="none" strike="noStrike" cap="none" normalizeH="0" baseline="0" dirty="0">
                <a:ln>
                  <a:noFill/>
                </a:ln>
                <a:solidFill>
                  <a:srgbClr val="121212"/>
                </a:solidFill>
                <a:effectLst/>
                <a:ea typeface="Menlo"/>
              </a:rPr>
              <a:t> </a:t>
            </a:r>
            <a:endParaRPr kumimoji="0" lang="en-US" altLang="zh-CN" sz="2000" b="0" i="0" u="none" strike="noStrike" cap="none" normalizeH="0" baseline="0" dirty="0">
              <a:ln>
                <a:noFill/>
              </a:ln>
              <a:solidFill>
                <a:srgbClr val="121212"/>
              </a:solidFill>
              <a:effectLst/>
              <a:ea typeface="Menlo"/>
            </a:endParaRPr>
          </a:p>
          <a:p>
            <a:pPr marL="0" marR="0" lvl="0" indent="0" algn="l" defTabSz="914400" rtl="0" eaLnBrk="0" fontAlgn="base" latinLnBrk="0" hangingPunct="0">
              <a:lnSpc>
                <a:spcPct val="100000"/>
              </a:lnSpc>
              <a:spcBef>
                <a:spcPct val="30000"/>
              </a:spcBef>
              <a:spcAft>
                <a:spcPct val="0"/>
              </a:spcAft>
              <a:buClrTx/>
              <a:buSzTx/>
              <a:buFontTx/>
              <a:buNone/>
              <a:tabLst/>
            </a:pPr>
            <a:r>
              <a:rPr kumimoji="0" lang="zh-CN" altLang="zh-CN" sz="2000" b="1" i="0" u="none" strike="noStrike" cap="none" normalizeH="0" baseline="0" dirty="0">
                <a:ln>
                  <a:noFill/>
                </a:ln>
                <a:solidFill>
                  <a:srgbClr val="121212"/>
                </a:solidFill>
                <a:effectLst/>
                <a:ea typeface="Menlo"/>
              </a:rPr>
              <a:t>from</a:t>
            </a:r>
            <a:r>
              <a:rPr kumimoji="0" lang="zh-CN" altLang="zh-CN" sz="2000" b="0" i="0" u="none" strike="noStrike" cap="none" normalizeH="0" baseline="0" dirty="0">
                <a:ln>
                  <a:noFill/>
                </a:ln>
                <a:solidFill>
                  <a:srgbClr val="121212"/>
                </a:solidFill>
                <a:effectLst/>
                <a:ea typeface="Menlo"/>
              </a:rPr>
              <a:t> </a:t>
            </a:r>
            <a:r>
              <a:rPr kumimoji="0" lang="zh-CN" altLang="zh-CN" sz="2000" b="0" i="0" u="none" strike="noStrike" cap="none" normalizeH="0" baseline="0" dirty="0">
                <a:ln>
                  <a:noFill/>
                </a:ln>
                <a:solidFill>
                  <a:srgbClr val="646464"/>
                </a:solidFill>
                <a:effectLst/>
                <a:ea typeface="Menlo"/>
              </a:rPr>
              <a:t>sklearn.linear_model</a:t>
            </a:r>
            <a:r>
              <a:rPr kumimoji="0" lang="zh-CN" altLang="zh-CN" sz="2000" b="0" i="0" u="none" strike="noStrike" cap="none" normalizeH="0" baseline="0" dirty="0">
                <a:ln>
                  <a:noFill/>
                </a:ln>
                <a:solidFill>
                  <a:srgbClr val="121212"/>
                </a:solidFill>
                <a:effectLst/>
                <a:ea typeface="Menlo"/>
              </a:rPr>
              <a:t> </a:t>
            </a:r>
            <a:r>
              <a:rPr kumimoji="0" lang="zh-CN" altLang="zh-CN" sz="2000" b="1" i="0" u="none" strike="noStrike" cap="none" normalizeH="0" baseline="0" dirty="0">
                <a:ln>
                  <a:noFill/>
                </a:ln>
                <a:solidFill>
                  <a:srgbClr val="121212"/>
                </a:solidFill>
                <a:effectLst/>
                <a:ea typeface="Menlo"/>
              </a:rPr>
              <a:t>import</a:t>
            </a:r>
            <a:r>
              <a:rPr kumimoji="0" lang="zh-CN" altLang="zh-CN" sz="2000" b="0" i="0" u="none" strike="noStrike" cap="none" normalizeH="0" baseline="0" dirty="0">
                <a:ln>
                  <a:noFill/>
                </a:ln>
                <a:solidFill>
                  <a:srgbClr val="121212"/>
                </a:solidFill>
                <a:effectLst/>
                <a:ea typeface="Menlo"/>
              </a:rPr>
              <a:t> </a:t>
            </a:r>
            <a:r>
              <a:rPr kumimoji="0" lang="zh-CN" altLang="zh-CN" sz="2000" b="0" i="0" u="none" strike="noStrike" cap="none" normalizeH="0" baseline="0" dirty="0">
                <a:ln>
                  <a:noFill/>
                </a:ln>
                <a:solidFill>
                  <a:schemeClr val="tx1"/>
                </a:solidFill>
                <a:effectLst/>
              </a:rPr>
              <a:t>LinearRegression</a:t>
            </a:r>
            <a:r>
              <a:rPr kumimoji="0" lang="zh-CN" altLang="zh-CN" sz="2000" b="0" i="0" u="none" strike="noStrike" cap="none" normalizeH="0" baseline="0" dirty="0">
                <a:ln>
                  <a:noFill/>
                </a:ln>
                <a:solidFill>
                  <a:srgbClr val="121212"/>
                </a:solidFill>
                <a:effectLst/>
                <a:ea typeface="Menlo"/>
              </a:rPr>
              <a:t> </a:t>
            </a:r>
            <a:r>
              <a:rPr kumimoji="0" lang="zh-CN" altLang="zh-CN" sz="2000" b="0" i="0" u="none" strike="noStrike" cap="none" normalizeH="0" baseline="0" dirty="0">
                <a:ln>
                  <a:noFill/>
                </a:ln>
                <a:solidFill>
                  <a:schemeClr val="tx1"/>
                </a:solidFill>
                <a:effectLst/>
              </a:rPr>
              <a:t>linreg</a:t>
            </a:r>
            <a:r>
              <a:rPr kumimoji="0" lang="zh-CN" altLang="zh-CN" sz="2000" b="0" i="0" u="none" strike="noStrike" cap="none" normalizeH="0" baseline="0" dirty="0">
                <a:ln>
                  <a:noFill/>
                </a:ln>
                <a:solidFill>
                  <a:srgbClr val="121212"/>
                </a:solidFill>
                <a:effectLst/>
                <a:ea typeface="Menlo"/>
              </a:rPr>
              <a:t> </a:t>
            </a:r>
            <a:r>
              <a:rPr kumimoji="0" lang="zh-CN" altLang="zh-CN" sz="2000" b="1" i="0" u="none" strike="noStrike" cap="none" normalizeH="0" baseline="0" dirty="0">
                <a:ln>
                  <a:noFill/>
                </a:ln>
                <a:solidFill>
                  <a:schemeClr val="tx1"/>
                </a:solidFill>
                <a:effectLst/>
              </a:rPr>
              <a:t>=</a:t>
            </a:r>
            <a:r>
              <a:rPr kumimoji="0" lang="zh-CN" altLang="zh-CN" sz="2000" b="0" i="0" u="none" strike="noStrike" cap="none" normalizeH="0" baseline="0" dirty="0">
                <a:ln>
                  <a:noFill/>
                </a:ln>
                <a:solidFill>
                  <a:srgbClr val="121212"/>
                </a:solidFill>
                <a:effectLst/>
                <a:ea typeface="Menlo"/>
              </a:rPr>
              <a:t> </a:t>
            </a:r>
            <a:r>
              <a:rPr kumimoji="0" lang="zh-CN" altLang="zh-CN" sz="2000" b="0" i="0" u="none" strike="noStrike" cap="none" normalizeH="0" baseline="0" dirty="0">
                <a:ln>
                  <a:noFill/>
                </a:ln>
                <a:solidFill>
                  <a:schemeClr val="tx1"/>
                </a:solidFill>
                <a:effectLst/>
              </a:rPr>
              <a:t>LinearRegression</a:t>
            </a:r>
            <a:r>
              <a:rPr kumimoji="0" lang="zh-CN" altLang="zh-CN" sz="2000" b="0" i="0" u="none" strike="noStrike" cap="none" normalizeH="0" baseline="0" dirty="0">
                <a:ln>
                  <a:noFill/>
                </a:ln>
                <a:solidFill>
                  <a:srgbClr val="121212"/>
                </a:solidFill>
                <a:effectLst/>
                <a:ea typeface="Menlo"/>
              </a:rPr>
              <a:t>() </a:t>
            </a:r>
            <a:r>
              <a:rPr kumimoji="0" lang="zh-CN" altLang="zh-CN" sz="2000" b="0" i="0" u="none" strike="noStrike" cap="none" normalizeH="0" baseline="0" dirty="0">
                <a:ln>
                  <a:noFill/>
                </a:ln>
                <a:solidFill>
                  <a:schemeClr val="tx1"/>
                </a:solidFill>
                <a:effectLst/>
              </a:rPr>
              <a:t>linreg</a:t>
            </a:r>
            <a:r>
              <a:rPr kumimoji="0" lang="zh-CN" altLang="zh-CN" sz="2000" b="1" i="0" u="none" strike="noStrike" cap="none" normalizeH="0" baseline="0" dirty="0">
                <a:ln>
                  <a:noFill/>
                </a:ln>
                <a:solidFill>
                  <a:schemeClr val="tx1"/>
                </a:solidFill>
                <a:effectLst/>
              </a:rPr>
              <a:t>.</a:t>
            </a:r>
            <a:r>
              <a:rPr kumimoji="0" lang="zh-CN" altLang="zh-CN" sz="2000" b="0" i="0" u="none" strike="noStrike" cap="none" normalizeH="0" baseline="0" dirty="0">
                <a:ln>
                  <a:noFill/>
                </a:ln>
                <a:solidFill>
                  <a:schemeClr val="tx1"/>
                </a:solidFill>
                <a:effectLst/>
              </a:rPr>
              <a:t>fit</a:t>
            </a:r>
            <a:r>
              <a:rPr kumimoji="0" lang="zh-CN" altLang="zh-CN" sz="2000" b="0" i="0" u="none" strike="noStrike" cap="none" normalizeH="0" baseline="0" dirty="0">
                <a:ln>
                  <a:noFill/>
                </a:ln>
                <a:solidFill>
                  <a:srgbClr val="121212"/>
                </a:solidFill>
                <a:effectLst/>
                <a:ea typeface="Menlo"/>
              </a:rPr>
              <a:t>(</a:t>
            </a:r>
            <a:r>
              <a:rPr kumimoji="0" lang="zh-CN" altLang="zh-CN" sz="2000" b="0" i="0" u="none" strike="noStrike" cap="none" normalizeH="0" baseline="0" dirty="0">
                <a:ln>
                  <a:noFill/>
                </a:ln>
                <a:solidFill>
                  <a:schemeClr val="tx1"/>
                </a:solidFill>
                <a:effectLst/>
              </a:rPr>
              <a:t>X_train</a:t>
            </a:r>
            <a:r>
              <a:rPr kumimoji="0" lang="zh-CN" altLang="zh-CN" sz="2000" b="0" i="0" u="none" strike="noStrike" cap="none" normalizeH="0" baseline="0" dirty="0">
                <a:ln>
                  <a:noFill/>
                </a:ln>
                <a:solidFill>
                  <a:srgbClr val="121212"/>
                </a:solidFill>
                <a:effectLst/>
                <a:ea typeface="Menlo"/>
              </a:rPr>
              <a:t>, </a:t>
            </a:r>
            <a:r>
              <a:rPr kumimoji="0" lang="zh-CN" altLang="zh-CN" sz="2000" b="0" i="0" u="none" strike="noStrike" cap="none" normalizeH="0" baseline="0" dirty="0">
                <a:ln>
                  <a:noFill/>
                </a:ln>
                <a:solidFill>
                  <a:schemeClr val="tx1"/>
                </a:solidFill>
                <a:effectLst/>
              </a:rPr>
              <a:t>y_train</a:t>
            </a:r>
            <a:r>
              <a:rPr kumimoji="0" lang="zh-CN" altLang="zh-CN" sz="2000" b="0" i="0" u="none" strike="noStrike" cap="none" normalizeH="0" baseline="0" dirty="0">
                <a:ln>
                  <a:noFill/>
                </a:ln>
                <a:solidFill>
                  <a:srgbClr val="121212"/>
                </a:solidFill>
                <a:effectLst/>
                <a:ea typeface="Menlo"/>
              </a:rPr>
              <a:t>) </a:t>
            </a:r>
            <a:endParaRPr kumimoji="0" lang="zh-CN" altLang="zh-CN" sz="2000" b="0" i="0" u="none" strike="noStrike" cap="none" normalizeH="0" baseline="0" dirty="0">
              <a:ln>
                <a:noFill/>
              </a:ln>
              <a:solidFill>
                <a:srgbClr val="0084FF"/>
              </a:solidFill>
              <a:effectLst/>
            </a:endParaRPr>
          </a:p>
          <a:p>
            <a:pPr marL="0" marR="0" lvl="0" indent="0" algn="l" defTabSz="914400" rtl="0" eaLnBrk="0" fontAlgn="base" latinLnBrk="0" hangingPunct="0">
              <a:lnSpc>
                <a:spcPct val="100000"/>
              </a:lnSpc>
              <a:spcBef>
                <a:spcPct val="30000"/>
              </a:spcBef>
              <a:spcAft>
                <a:spcPct val="0"/>
              </a:spcAft>
              <a:buClrTx/>
              <a:buSzTx/>
              <a:buFontTx/>
              <a:buNone/>
              <a:tabLst/>
            </a:pPr>
            <a:r>
              <a:rPr kumimoji="0" lang="zh-CN" altLang="zh-CN" sz="2000" b="0" i="0" u="none" strike="noStrike" cap="none" normalizeH="0" baseline="0" dirty="0">
                <a:ln>
                  <a:noFill/>
                </a:ln>
                <a:solidFill>
                  <a:srgbClr val="121212"/>
                </a:solidFill>
                <a:effectLst/>
                <a:ea typeface="Menlo"/>
              </a:rPr>
              <a:t>(</a:t>
            </a:r>
            <a:r>
              <a:rPr kumimoji="0" lang="zh-CN" altLang="zh-CN" sz="2000" b="0" i="0" u="none" strike="noStrike" cap="none" normalizeH="0" baseline="0" dirty="0">
                <a:ln>
                  <a:noFill/>
                </a:ln>
                <a:solidFill>
                  <a:schemeClr val="tx1"/>
                </a:solidFill>
                <a:effectLst/>
              </a:rPr>
              <a:t>linreg</a:t>
            </a:r>
            <a:r>
              <a:rPr kumimoji="0" lang="zh-CN" altLang="zh-CN" sz="2000" b="1" i="0" u="none" strike="noStrike" cap="none" normalizeH="0" baseline="0" dirty="0">
                <a:ln>
                  <a:noFill/>
                </a:ln>
                <a:solidFill>
                  <a:schemeClr val="tx1"/>
                </a:solidFill>
                <a:effectLst/>
              </a:rPr>
              <a:t>.</a:t>
            </a:r>
            <a:r>
              <a:rPr kumimoji="0" lang="zh-CN" altLang="zh-CN" sz="2000" b="0" i="0" u="none" strike="noStrike" cap="none" normalizeH="0" baseline="0" dirty="0">
                <a:ln>
                  <a:noFill/>
                </a:ln>
                <a:solidFill>
                  <a:schemeClr val="tx1"/>
                </a:solidFill>
                <a:effectLst/>
              </a:rPr>
              <a:t>intercept_</a:t>
            </a:r>
            <a:r>
              <a:rPr kumimoji="0" lang="zh-CN" altLang="zh-CN" sz="2000" b="0" i="0" u="none" strike="noStrike" cap="none" normalizeH="0" baseline="0" dirty="0">
                <a:ln>
                  <a:noFill/>
                </a:ln>
                <a:solidFill>
                  <a:srgbClr val="121212"/>
                </a:solidFill>
                <a:effectLst/>
                <a:ea typeface="Menlo"/>
              </a:rPr>
              <a:t>) </a:t>
            </a:r>
            <a:r>
              <a:rPr kumimoji="0" lang="zh-CN" altLang="zh-CN" sz="2000" b="0" i="1" u="none" strike="noStrike" cap="none" normalizeH="0" baseline="0" dirty="0">
                <a:ln>
                  <a:noFill/>
                </a:ln>
                <a:solidFill>
                  <a:srgbClr val="999999"/>
                </a:solidFill>
                <a:effectLst/>
                <a:ea typeface="Menlo"/>
              </a:rPr>
              <a:t># 常数项 [2.87696662]</a:t>
            </a:r>
            <a:r>
              <a:rPr kumimoji="0" lang="zh-CN" altLang="zh-CN" sz="2000" b="0" i="0" u="none" strike="noStrike" cap="none" normalizeH="0" baseline="0" dirty="0">
                <a:ln>
                  <a:noFill/>
                </a:ln>
                <a:solidFill>
                  <a:srgbClr val="121212"/>
                </a:solidFill>
                <a:effectLst/>
                <a:ea typeface="Menlo"/>
              </a:rPr>
              <a:t> </a:t>
            </a:r>
            <a:endParaRPr kumimoji="0" lang="zh-CN" altLang="zh-CN" sz="2000" b="0" i="0" u="none" strike="noStrike" cap="none" normalizeH="0" baseline="0" dirty="0">
              <a:ln>
                <a:noFill/>
              </a:ln>
              <a:solidFill>
                <a:srgbClr val="0084FF"/>
              </a:solidFill>
              <a:effectLst/>
            </a:endParaRPr>
          </a:p>
          <a:p>
            <a:pPr marL="0" marR="0" lvl="0" indent="0" algn="l" defTabSz="914400" rtl="0" eaLnBrk="0" fontAlgn="base" latinLnBrk="0" hangingPunct="0">
              <a:lnSpc>
                <a:spcPct val="100000"/>
              </a:lnSpc>
              <a:spcBef>
                <a:spcPct val="30000"/>
              </a:spcBef>
              <a:spcAft>
                <a:spcPct val="0"/>
              </a:spcAft>
              <a:buClrTx/>
              <a:buSzTx/>
              <a:buFontTx/>
              <a:buNone/>
              <a:tabLst/>
            </a:pPr>
            <a:r>
              <a:rPr kumimoji="0" lang="zh-CN" altLang="zh-CN" sz="2000" b="0" i="0" u="none" strike="noStrike" cap="none" normalizeH="0" baseline="0" dirty="0">
                <a:ln>
                  <a:noFill/>
                </a:ln>
                <a:solidFill>
                  <a:srgbClr val="121212"/>
                </a:solidFill>
                <a:effectLst/>
                <a:ea typeface="Menlo"/>
              </a:rPr>
              <a:t>(</a:t>
            </a:r>
            <a:r>
              <a:rPr kumimoji="0" lang="zh-CN" altLang="zh-CN" sz="2000" b="0" i="0" u="none" strike="noStrike" cap="none" normalizeH="0" baseline="0" dirty="0">
                <a:ln>
                  <a:noFill/>
                </a:ln>
                <a:solidFill>
                  <a:schemeClr val="tx1"/>
                </a:solidFill>
                <a:effectLst/>
              </a:rPr>
              <a:t>linreg</a:t>
            </a:r>
            <a:r>
              <a:rPr kumimoji="0" lang="zh-CN" altLang="zh-CN" sz="2000" b="1" i="0" u="none" strike="noStrike" cap="none" normalizeH="0" baseline="0" dirty="0">
                <a:ln>
                  <a:noFill/>
                </a:ln>
                <a:solidFill>
                  <a:schemeClr val="tx1"/>
                </a:solidFill>
                <a:effectLst/>
              </a:rPr>
              <a:t>.</a:t>
            </a:r>
            <a:r>
              <a:rPr kumimoji="0" lang="zh-CN" altLang="zh-CN" sz="2000" b="0" i="0" u="none" strike="noStrike" cap="none" normalizeH="0" baseline="0" dirty="0">
                <a:ln>
                  <a:noFill/>
                </a:ln>
                <a:solidFill>
                  <a:schemeClr val="tx1"/>
                </a:solidFill>
                <a:effectLst/>
              </a:rPr>
              <a:t>coef_</a:t>
            </a:r>
            <a:r>
              <a:rPr kumimoji="0" lang="zh-CN" altLang="zh-CN" sz="2000" b="0" i="0" u="none" strike="noStrike" cap="none" normalizeH="0" baseline="0" dirty="0">
                <a:ln>
                  <a:noFill/>
                </a:ln>
                <a:solidFill>
                  <a:srgbClr val="121212"/>
                </a:solidFill>
                <a:effectLst/>
                <a:ea typeface="Menlo"/>
              </a:rPr>
              <a:t>) </a:t>
            </a:r>
            <a:r>
              <a:rPr kumimoji="0" lang="zh-CN" altLang="zh-CN" sz="2000" b="0" i="1" u="none" strike="noStrike" cap="none" normalizeH="0" baseline="0" dirty="0">
                <a:ln>
                  <a:noFill/>
                </a:ln>
                <a:solidFill>
                  <a:srgbClr val="999999"/>
                </a:solidFill>
                <a:effectLst/>
                <a:ea typeface="Menlo"/>
              </a:rPr>
              <a:t># 变量系数 [[0.04656457 0.17915812 0.00345046]]</a:t>
            </a:r>
            <a:r>
              <a:rPr kumimoji="0" lang="zh-CN" altLang="zh-CN" sz="2000" b="0" i="0" u="none" strike="noStrike" cap="none" normalizeH="0" baseline="0" dirty="0">
                <a:ln>
                  <a:noFill/>
                </a:ln>
                <a:solidFill>
                  <a:srgbClr val="121212"/>
                </a:solidFill>
                <a:effectLst/>
                <a:ea typeface="Menlo"/>
              </a:rPr>
              <a:t> </a:t>
            </a:r>
            <a:br>
              <a:rPr kumimoji="0" lang="zh-CN" altLang="zh-CN" sz="2000" b="0" i="0" u="none" strike="noStrike" cap="none" normalizeH="0" baseline="0" dirty="0">
                <a:ln>
                  <a:noFill/>
                </a:ln>
                <a:solidFill>
                  <a:schemeClr val="tx1"/>
                </a:solidFill>
                <a:effectLst/>
              </a:rPr>
            </a:br>
            <a:endParaRPr kumimoji="0" lang="zh-CN" altLang="zh-CN" sz="2000" b="0" i="0" u="none" strike="noStrike" cap="none" normalizeH="0" baseline="0" dirty="0">
              <a:ln>
                <a:noFill/>
              </a:ln>
              <a:solidFill>
                <a:schemeClr val="tx1"/>
              </a:solidFill>
              <a:effectLst/>
            </a:endParaRPr>
          </a:p>
        </p:txBody>
      </p:sp>
      <p:pic>
        <p:nvPicPr>
          <p:cNvPr id="10" name="图片 9">
            <a:extLst>
              <a:ext uri="{FF2B5EF4-FFF2-40B4-BE49-F238E27FC236}">
                <a16:creationId xmlns:a16="http://schemas.microsoft.com/office/drawing/2014/main" id="{677C7584-FAF3-405A-8F79-EBCB6995A0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5440" y="5412744"/>
            <a:ext cx="10272045" cy="384374"/>
          </a:xfrm>
          <a:prstGeom prst="rect">
            <a:avLst/>
          </a:prstGeom>
        </p:spPr>
      </p:pic>
    </p:spTree>
    <p:extLst>
      <p:ext uri="{BB962C8B-B14F-4D97-AF65-F5344CB8AC3E}">
        <p14:creationId xmlns:p14="http://schemas.microsoft.com/office/powerpoint/2010/main" val="1343837609"/>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0-#ppt_w/2"/>
                                          </p:val>
                                        </p:tav>
                                        <p:tav tm="100000">
                                          <p:val>
                                            <p:strVal val="#ppt_x"/>
                                          </p:val>
                                        </p:tav>
                                      </p:tavLst>
                                    </p:anim>
                                    <p:anim calcmode="lin" valueType="num">
                                      <p:cBhvr additive="base">
                                        <p:cTn id="13" dur="500" fill="hold"/>
                                        <p:tgtEl>
                                          <p:spTgt spid="4"/>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2" presetClass="entr" presetSubtype="1" fill="hold" grpId="0" nodeType="afterEffect">
                                  <p:stCondLst>
                                    <p:cond delay="0"/>
                                  </p:stCondLst>
                                  <p:iterate type="lt">
                                    <p:tmPct val="10000"/>
                                  </p:iterate>
                                  <p:childTnLst>
                                    <p:set>
                                      <p:cBhvr>
                                        <p:cTn id="16" dur="1" fill="hold">
                                          <p:stCondLst>
                                            <p:cond delay="0"/>
                                          </p:stCondLst>
                                        </p:cTn>
                                        <p:tgtEl>
                                          <p:spTgt spid="9"/>
                                        </p:tgtEl>
                                        <p:attrNameLst>
                                          <p:attrName>style.visibility</p:attrName>
                                        </p:attrNameLst>
                                      </p:cBhvr>
                                      <p:to>
                                        <p:strVal val="visible"/>
                                      </p:to>
                                    </p:set>
                                    <p:anim calcmode="lin" valueType="num">
                                      <p:cBhvr additive="base">
                                        <p:cTn id="17" dur="250"/>
                                        <p:tgtEl>
                                          <p:spTgt spid="9"/>
                                        </p:tgtEl>
                                        <p:attrNameLst>
                                          <p:attrName>ppt_y</p:attrName>
                                        </p:attrNameLst>
                                      </p:cBhvr>
                                      <p:tavLst>
                                        <p:tav tm="0">
                                          <p:val>
                                            <p:strVal val="#ppt_y-#ppt_h*1.125000"/>
                                          </p:val>
                                        </p:tav>
                                        <p:tav tm="100000">
                                          <p:val>
                                            <p:strVal val="#ppt_y"/>
                                          </p:val>
                                        </p:tav>
                                      </p:tavLst>
                                    </p:anim>
                                    <p:animEffect transition="in" filter="wipe(down)">
                                      <p:cBhvr>
                                        <p:cTn id="18" dur="25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p:cNvSpPr/>
          <p:nvPr/>
        </p:nvSpPr>
        <p:spPr>
          <a:xfrm flipV="1">
            <a:off x="3472892" y="836712"/>
            <a:ext cx="144016" cy="14401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a:endCxn id="4" idx="2"/>
          </p:cNvCxnSpPr>
          <p:nvPr/>
        </p:nvCxnSpPr>
        <p:spPr>
          <a:xfrm flipV="1">
            <a:off x="-30820" y="908720"/>
            <a:ext cx="3503712"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283263" y="447055"/>
            <a:ext cx="3162589" cy="461665"/>
          </a:xfrm>
          <a:prstGeom prst="rect">
            <a:avLst/>
          </a:prstGeom>
          <a:noFill/>
        </p:spPr>
        <p:txBody>
          <a:bodyPr wrap="square" rtlCol="0">
            <a:spAutoFit/>
          </a:bodyPr>
          <a:lstStyle/>
          <a:p>
            <a:r>
              <a:rPr lang="zh-CN" altLang="en-US" sz="2400" dirty="0">
                <a:latin typeface="Agency FB" panose="020B0503020202020204" pitchFamily="34" charset="0"/>
              </a:rPr>
              <a:t>线性回归应用</a:t>
            </a:r>
            <a:endParaRPr lang="en-US" altLang="zh-CN" sz="2400" dirty="0">
              <a:latin typeface="Agency FB" panose="020B0503020202020204" pitchFamily="34" charset="0"/>
            </a:endParaRPr>
          </a:p>
        </p:txBody>
      </p:sp>
      <p:pic>
        <p:nvPicPr>
          <p:cNvPr id="2" name="图片 1">
            <a:extLst>
              <a:ext uri="{FF2B5EF4-FFF2-40B4-BE49-F238E27FC236}">
                <a16:creationId xmlns:a16="http://schemas.microsoft.com/office/drawing/2014/main" id="{36A6C40D-868E-4C6F-901B-B89A23DEAF88}"/>
              </a:ext>
            </a:extLst>
          </p:cNvPr>
          <p:cNvPicPr>
            <a:picLocks noChangeAspect="1"/>
          </p:cNvPicPr>
          <p:nvPr/>
        </p:nvPicPr>
        <p:blipFill>
          <a:blip r:embed="rId3"/>
          <a:stretch>
            <a:fillRect/>
          </a:stretch>
        </p:blipFill>
        <p:spPr>
          <a:xfrm>
            <a:off x="1919536" y="1226369"/>
            <a:ext cx="7200800" cy="5400600"/>
          </a:xfrm>
          <a:prstGeom prst="rect">
            <a:avLst/>
          </a:prstGeom>
        </p:spPr>
      </p:pic>
    </p:spTree>
    <p:extLst>
      <p:ext uri="{BB962C8B-B14F-4D97-AF65-F5344CB8AC3E}">
        <p14:creationId xmlns:p14="http://schemas.microsoft.com/office/powerpoint/2010/main" val="2926723197"/>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0-#ppt_w/2"/>
                                          </p:val>
                                        </p:tav>
                                        <p:tav tm="100000">
                                          <p:val>
                                            <p:strVal val="#ppt_x"/>
                                          </p:val>
                                        </p:tav>
                                      </p:tavLst>
                                    </p:anim>
                                    <p:anim calcmode="lin" valueType="num">
                                      <p:cBhvr additive="base">
                                        <p:cTn id="13" dur="500" fill="hold"/>
                                        <p:tgtEl>
                                          <p:spTgt spid="4"/>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2" presetClass="entr" presetSubtype="1" fill="hold" grpId="0" nodeType="afterEffect">
                                  <p:stCondLst>
                                    <p:cond delay="0"/>
                                  </p:stCondLst>
                                  <p:iterate type="lt">
                                    <p:tmPct val="10000"/>
                                  </p:iterate>
                                  <p:childTnLst>
                                    <p:set>
                                      <p:cBhvr>
                                        <p:cTn id="16" dur="1" fill="hold">
                                          <p:stCondLst>
                                            <p:cond delay="0"/>
                                          </p:stCondLst>
                                        </p:cTn>
                                        <p:tgtEl>
                                          <p:spTgt spid="9"/>
                                        </p:tgtEl>
                                        <p:attrNameLst>
                                          <p:attrName>style.visibility</p:attrName>
                                        </p:attrNameLst>
                                      </p:cBhvr>
                                      <p:to>
                                        <p:strVal val="visible"/>
                                      </p:to>
                                    </p:set>
                                    <p:anim calcmode="lin" valueType="num">
                                      <p:cBhvr additive="base">
                                        <p:cTn id="17" dur="250"/>
                                        <p:tgtEl>
                                          <p:spTgt spid="9"/>
                                        </p:tgtEl>
                                        <p:attrNameLst>
                                          <p:attrName>ppt_y</p:attrName>
                                        </p:attrNameLst>
                                      </p:cBhvr>
                                      <p:tavLst>
                                        <p:tav tm="0">
                                          <p:val>
                                            <p:strVal val="#ppt_y-#ppt_h*1.125000"/>
                                          </p:val>
                                        </p:tav>
                                        <p:tav tm="100000">
                                          <p:val>
                                            <p:strVal val="#ppt_y"/>
                                          </p:val>
                                        </p:tav>
                                      </p:tavLst>
                                    </p:anim>
                                    <p:animEffect transition="in" filter="wipe(down)">
                                      <p:cBhvr>
                                        <p:cTn id="18" dur="25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p:cNvSpPr/>
          <p:nvPr/>
        </p:nvSpPr>
        <p:spPr>
          <a:xfrm flipV="1">
            <a:off x="3472892" y="836712"/>
            <a:ext cx="144016" cy="14401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a:endCxn id="4" idx="2"/>
          </p:cNvCxnSpPr>
          <p:nvPr/>
        </p:nvCxnSpPr>
        <p:spPr>
          <a:xfrm flipV="1">
            <a:off x="-30820" y="908720"/>
            <a:ext cx="3503712"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283263" y="447055"/>
            <a:ext cx="3162589" cy="461665"/>
          </a:xfrm>
          <a:prstGeom prst="rect">
            <a:avLst/>
          </a:prstGeom>
          <a:noFill/>
        </p:spPr>
        <p:txBody>
          <a:bodyPr wrap="square" rtlCol="0">
            <a:spAutoFit/>
          </a:bodyPr>
          <a:lstStyle/>
          <a:p>
            <a:r>
              <a:rPr lang="zh-CN" altLang="en-US" sz="2400" dirty="0">
                <a:latin typeface="Agency FB" panose="020B0503020202020204" pitchFamily="34" charset="0"/>
              </a:rPr>
              <a:t>线性回归应用</a:t>
            </a:r>
            <a:endParaRPr lang="en-US" altLang="zh-CN" sz="2400" dirty="0">
              <a:latin typeface="Agency FB" panose="020B0503020202020204" pitchFamily="34" charset="0"/>
            </a:endParaRPr>
          </a:p>
        </p:txBody>
      </p:sp>
      <p:pic>
        <p:nvPicPr>
          <p:cNvPr id="5" name="图片 4">
            <a:extLst>
              <a:ext uri="{FF2B5EF4-FFF2-40B4-BE49-F238E27FC236}">
                <a16:creationId xmlns:a16="http://schemas.microsoft.com/office/drawing/2014/main" id="{2768AC9D-477F-4A4D-BEC3-4DA2AF5A9C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4757" y="1318228"/>
            <a:ext cx="9862486" cy="4536493"/>
          </a:xfrm>
          <a:prstGeom prst="rect">
            <a:avLst/>
          </a:prstGeom>
        </p:spPr>
      </p:pic>
    </p:spTree>
    <p:extLst>
      <p:ext uri="{BB962C8B-B14F-4D97-AF65-F5344CB8AC3E}">
        <p14:creationId xmlns:p14="http://schemas.microsoft.com/office/powerpoint/2010/main" val="3171186590"/>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0-#ppt_w/2"/>
                                          </p:val>
                                        </p:tav>
                                        <p:tav tm="100000">
                                          <p:val>
                                            <p:strVal val="#ppt_x"/>
                                          </p:val>
                                        </p:tav>
                                      </p:tavLst>
                                    </p:anim>
                                    <p:anim calcmode="lin" valueType="num">
                                      <p:cBhvr additive="base">
                                        <p:cTn id="13" dur="500" fill="hold"/>
                                        <p:tgtEl>
                                          <p:spTgt spid="4"/>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2" presetClass="entr" presetSubtype="1" fill="hold" grpId="0" nodeType="afterEffect">
                                  <p:stCondLst>
                                    <p:cond delay="0"/>
                                  </p:stCondLst>
                                  <p:iterate type="lt">
                                    <p:tmPct val="10000"/>
                                  </p:iterate>
                                  <p:childTnLst>
                                    <p:set>
                                      <p:cBhvr>
                                        <p:cTn id="16" dur="1" fill="hold">
                                          <p:stCondLst>
                                            <p:cond delay="0"/>
                                          </p:stCondLst>
                                        </p:cTn>
                                        <p:tgtEl>
                                          <p:spTgt spid="9"/>
                                        </p:tgtEl>
                                        <p:attrNameLst>
                                          <p:attrName>style.visibility</p:attrName>
                                        </p:attrNameLst>
                                      </p:cBhvr>
                                      <p:to>
                                        <p:strVal val="visible"/>
                                      </p:to>
                                    </p:set>
                                    <p:anim calcmode="lin" valueType="num">
                                      <p:cBhvr additive="base">
                                        <p:cTn id="17" dur="250"/>
                                        <p:tgtEl>
                                          <p:spTgt spid="9"/>
                                        </p:tgtEl>
                                        <p:attrNameLst>
                                          <p:attrName>ppt_y</p:attrName>
                                        </p:attrNameLst>
                                      </p:cBhvr>
                                      <p:tavLst>
                                        <p:tav tm="0">
                                          <p:val>
                                            <p:strVal val="#ppt_y-#ppt_h*1.125000"/>
                                          </p:val>
                                        </p:tav>
                                        <p:tav tm="100000">
                                          <p:val>
                                            <p:strVal val="#ppt_y"/>
                                          </p:val>
                                        </p:tav>
                                      </p:tavLst>
                                    </p:anim>
                                    <p:animEffect transition="in" filter="wipe(down)">
                                      <p:cBhvr>
                                        <p:cTn id="18" dur="25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p:cNvSpPr/>
          <p:nvPr/>
        </p:nvSpPr>
        <p:spPr>
          <a:xfrm flipV="1">
            <a:off x="3472892" y="836712"/>
            <a:ext cx="144016" cy="14401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a:endCxn id="4" idx="2"/>
          </p:cNvCxnSpPr>
          <p:nvPr/>
        </p:nvCxnSpPr>
        <p:spPr>
          <a:xfrm flipV="1">
            <a:off x="-30820" y="908720"/>
            <a:ext cx="3503712"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283263" y="447055"/>
            <a:ext cx="3162589" cy="461665"/>
          </a:xfrm>
          <a:prstGeom prst="rect">
            <a:avLst/>
          </a:prstGeom>
          <a:noFill/>
        </p:spPr>
        <p:txBody>
          <a:bodyPr wrap="square" rtlCol="0">
            <a:spAutoFit/>
          </a:bodyPr>
          <a:lstStyle/>
          <a:p>
            <a:r>
              <a:rPr lang="zh-CN" altLang="en-US" sz="2400" dirty="0">
                <a:latin typeface="Agency FB" panose="020B0503020202020204" pitchFamily="34" charset="0"/>
              </a:rPr>
              <a:t>基础概念</a:t>
            </a:r>
            <a:endParaRPr lang="en-US" altLang="zh-CN" sz="2400" dirty="0">
              <a:latin typeface="Agency FB" panose="020B0503020202020204" pitchFamily="34" charset="0"/>
            </a:endParaRPr>
          </a:p>
        </p:txBody>
      </p:sp>
      <p:sp>
        <p:nvSpPr>
          <p:cNvPr id="7" name="文本框 6">
            <a:extLst>
              <a:ext uri="{FF2B5EF4-FFF2-40B4-BE49-F238E27FC236}">
                <a16:creationId xmlns:a16="http://schemas.microsoft.com/office/drawing/2014/main" id="{D8DC2788-085A-49A1-99C1-2B2A79BC6D17}"/>
              </a:ext>
            </a:extLst>
          </p:cNvPr>
          <p:cNvSpPr txBox="1"/>
          <p:nvPr/>
        </p:nvSpPr>
        <p:spPr>
          <a:xfrm>
            <a:off x="983432" y="1700808"/>
            <a:ext cx="9361040" cy="2862322"/>
          </a:xfrm>
          <a:prstGeom prst="rect">
            <a:avLst/>
          </a:prstGeom>
          <a:noFill/>
        </p:spPr>
        <p:txBody>
          <a:bodyPr wrap="square" rtlCol="0">
            <a:spAutoFit/>
          </a:bodyPr>
          <a:lstStyle/>
          <a:p>
            <a:pPr marL="457200" indent="-457200">
              <a:buFont typeface="Wingdings" panose="05000000000000000000" pitchFamily="2" charset="2"/>
              <a:buChar char="l"/>
            </a:pPr>
            <a:r>
              <a:rPr lang="zh-CN" altLang="en-US" sz="2000" b="1" dirty="0"/>
              <a:t>损失函数</a:t>
            </a:r>
            <a:r>
              <a:rPr lang="en-US" altLang="zh-CN" sz="2000" b="1" dirty="0"/>
              <a:t>(Loss Function) </a:t>
            </a:r>
          </a:p>
          <a:p>
            <a:pPr marL="342900" indent="-342900">
              <a:buFont typeface="+mj-lt"/>
              <a:buAutoNum type="arabicPeriod"/>
            </a:pPr>
            <a:endParaRPr lang="en-US" altLang="zh-CN" sz="2000" b="1" dirty="0">
              <a:solidFill>
                <a:srgbClr val="0070C0"/>
              </a:solidFill>
            </a:endParaRPr>
          </a:p>
          <a:p>
            <a:pPr marL="457200" indent="-457200">
              <a:buFont typeface="Wingdings" panose="05000000000000000000" pitchFamily="2" charset="2"/>
              <a:buChar char="l"/>
            </a:pPr>
            <a:r>
              <a:rPr lang="zh-CN" altLang="en-US" sz="2000" b="1" dirty="0"/>
              <a:t>代价函数</a:t>
            </a:r>
            <a:r>
              <a:rPr lang="en-US" altLang="zh-CN" sz="2000" b="1" dirty="0"/>
              <a:t>(Cost Function) </a:t>
            </a:r>
          </a:p>
          <a:p>
            <a:pPr marL="457200" indent="-457200">
              <a:buFont typeface="Wingdings" panose="05000000000000000000" pitchFamily="2" charset="2"/>
              <a:buChar char="l"/>
            </a:pPr>
            <a:endParaRPr lang="en-US" altLang="zh-CN" sz="2000" b="1" dirty="0"/>
          </a:p>
          <a:p>
            <a:pPr marL="457200" indent="-457200">
              <a:buFont typeface="Wingdings" panose="05000000000000000000" pitchFamily="2" charset="2"/>
              <a:buChar char="l"/>
            </a:pPr>
            <a:r>
              <a:rPr lang="zh-CN" altLang="en-US" sz="2000" b="1" dirty="0"/>
              <a:t>目标函数</a:t>
            </a:r>
            <a:r>
              <a:rPr lang="en-US" altLang="zh-CN" sz="2000" b="1" dirty="0"/>
              <a:t>(Object Function)</a:t>
            </a:r>
          </a:p>
          <a:p>
            <a:endParaRPr lang="en-US" altLang="zh-CN" sz="2000" b="1" dirty="0"/>
          </a:p>
          <a:p>
            <a:pPr marL="457200" indent="-457200">
              <a:buFont typeface="+mj-lt"/>
              <a:buAutoNum type="arabicPeriod"/>
            </a:pPr>
            <a:r>
              <a:rPr lang="zh-CN" altLang="en-US" sz="2000" b="1" dirty="0"/>
              <a:t>自然风险</a:t>
            </a:r>
            <a:endParaRPr lang="en-US" altLang="zh-CN" sz="2000" b="1" dirty="0"/>
          </a:p>
          <a:p>
            <a:pPr marL="457200" indent="-457200">
              <a:buFont typeface="+mj-lt"/>
              <a:buAutoNum type="arabicPeriod"/>
            </a:pPr>
            <a:r>
              <a:rPr lang="zh-CN" altLang="en-US" sz="2000" b="1" dirty="0"/>
              <a:t>经验风险</a:t>
            </a:r>
            <a:endParaRPr lang="en-US" altLang="zh-CN" sz="2000" b="1" dirty="0"/>
          </a:p>
          <a:p>
            <a:pPr marL="457200" indent="-457200">
              <a:buFont typeface="+mj-lt"/>
              <a:buAutoNum type="arabicPeriod"/>
            </a:pPr>
            <a:r>
              <a:rPr lang="zh-CN" altLang="en-US" sz="2000" b="1" dirty="0"/>
              <a:t>结构风险（</a:t>
            </a:r>
            <a:r>
              <a:rPr lang="en-US" altLang="zh-CN" sz="2000" b="1" dirty="0"/>
              <a:t>L1</a:t>
            </a:r>
            <a:r>
              <a:rPr lang="zh-CN" altLang="en-US" sz="2000" b="1" dirty="0"/>
              <a:t>，</a:t>
            </a:r>
            <a:r>
              <a:rPr lang="en-US" altLang="zh-CN" sz="2000" b="1" dirty="0"/>
              <a:t>L2</a:t>
            </a:r>
            <a:r>
              <a:rPr lang="zh-CN" altLang="en-US" sz="2000" b="1" dirty="0"/>
              <a:t>正则化）</a:t>
            </a:r>
            <a:endParaRPr lang="en-US" altLang="zh-CN" sz="2000" b="1" dirty="0"/>
          </a:p>
        </p:txBody>
      </p:sp>
    </p:spTree>
    <p:extLst>
      <p:ext uri="{BB962C8B-B14F-4D97-AF65-F5344CB8AC3E}">
        <p14:creationId xmlns:p14="http://schemas.microsoft.com/office/powerpoint/2010/main" val="1608033897"/>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0-#ppt_w/2"/>
                                          </p:val>
                                        </p:tav>
                                        <p:tav tm="100000">
                                          <p:val>
                                            <p:strVal val="#ppt_x"/>
                                          </p:val>
                                        </p:tav>
                                      </p:tavLst>
                                    </p:anim>
                                    <p:anim calcmode="lin" valueType="num">
                                      <p:cBhvr additive="base">
                                        <p:cTn id="13" dur="500" fill="hold"/>
                                        <p:tgtEl>
                                          <p:spTgt spid="4"/>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2" presetClass="entr" presetSubtype="1" fill="hold" grpId="0" nodeType="afterEffect">
                                  <p:stCondLst>
                                    <p:cond delay="0"/>
                                  </p:stCondLst>
                                  <p:iterate type="lt">
                                    <p:tmPct val="10000"/>
                                  </p:iterate>
                                  <p:childTnLst>
                                    <p:set>
                                      <p:cBhvr>
                                        <p:cTn id="16" dur="1" fill="hold">
                                          <p:stCondLst>
                                            <p:cond delay="0"/>
                                          </p:stCondLst>
                                        </p:cTn>
                                        <p:tgtEl>
                                          <p:spTgt spid="9"/>
                                        </p:tgtEl>
                                        <p:attrNameLst>
                                          <p:attrName>style.visibility</p:attrName>
                                        </p:attrNameLst>
                                      </p:cBhvr>
                                      <p:to>
                                        <p:strVal val="visible"/>
                                      </p:to>
                                    </p:set>
                                    <p:anim calcmode="lin" valueType="num">
                                      <p:cBhvr additive="base">
                                        <p:cTn id="17" dur="250"/>
                                        <p:tgtEl>
                                          <p:spTgt spid="9"/>
                                        </p:tgtEl>
                                        <p:attrNameLst>
                                          <p:attrName>ppt_y</p:attrName>
                                        </p:attrNameLst>
                                      </p:cBhvr>
                                      <p:tavLst>
                                        <p:tav tm="0">
                                          <p:val>
                                            <p:strVal val="#ppt_y-#ppt_h*1.125000"/>
                                          </p:val>
                                        </p:tav>
                                        <p:tav tm="100000">
                                          <p:val>
                                            <p:strVal val="#ppt_y"/>
                                          </p:val>
                                        </p:tav>
                                      </p:tavLst>
                                    </p:anim>
                                    <p:animEffect transition="in" filter="wipe(down)">
                                      <p:cBhvr>
                                        <p:cTn id="18" dur="250"/>
                                        <p:tgtEl>
                                          <p:spTgt spid="9"/>
                                        </p:tgtEl>
                                      </p:cBhvr>
                                    </p:animEffect>
                                  </p:childTnLst>
                                </p:cTn>
                              </p:par>
                            </p:childTnLst>
                          </p:cTn>
                        </p:par>
                        <p:par>
                          <p:cTn id="19" fill="hold">
                            <p:stCondLst>
                              <p:cond delay="1325"/>
                            </p:stCondLst>
                            <p:childTnLst>
                              <p:par>
                                <p:cTn id="20" presetID="22" presetClass="entr" presetSubtype="1" fill="hold" grpId="0" nodeType="after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up)">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p:bldP spid="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p:cNvSpPr/>
          <p:nvPr/>
        </p:nvSpPr>
        <p:spPr>
          <a:xfrm flipV="1">
            <a:off x="3472892" y="836712"/>
            <a:ext cx="144016" cy="14401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a:endCxn id="4" idx="2"/>
          </p:cNvCxnSpPr>
          <p:nvPr/>
        </p:nvCxnSpPr>
        <p:spPr>
          <a:xfrm flipV="1">
            <a:off x="-30820" y="908720"/>
            <a:ext cx="3503712"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283263" y="447055"/>
            <a:ext cx="3162589" cy="461665"/>
          </a:xfrm>
          <a:prstGeom prst="rect">
            <a:avLst/>
          </a:prstGeom>
          <a:noFill/>
        </p:spPr>
        <p:txBody>
          <a:bodyPr wrap="square" rtlCol="0">
            <a:spAutoFit/>
          </a:bodyPr>
          <a:lstStyle/>
          <a:p>
            <a:r>
              <a:rPr lang="zh-CN" altLang="en-US" sz="2400" dirty="0">
                <a:latin typeface="Agency FB" panose="020B0503020202020204" pitchFamily="34" charset="0"/>
              </a:rPr>
              <a:t>线性回归应用</a:t>
            </a:r>
            <a:endParaRPr lang="en-US" altLang="zh-CN" sz="2400" dirty="0">
              <a:latin typeface="Agency FB" panose="020B0503020202020204" pitchFamily="34" charset="0"/>
            </a:endParaRPr>
          </a:p>
        </p:txBody>
      </p:sp>
      <p:sp>
        <p:nvSpPr>
          <p:cNvPr id="3" name="矩形 2">
            <a:extLst>
              <a:ext uri="{FF2B5EF4-FFF2-40B4-BE49-F238E27FC236}">
                <a16:creationId xmlns:a16="http://schemas.microsoft.com/office/drawing/2014/main" id="{FE741558-F9DB-4833-9D4E-8A096EE9F2FA}"/>
              </a:ext>
            </a:extLst>
          </p:cNvPr>
          <p:cNvSpPr/>
          <p:nvPr/>
        </p:nvSpPr>
        <p:spPr>
          <a:xfrm>
            <a:off x="496900" y="1196752"/>
            <a:ext cx="10279620" cy="1015663"/>
          </a:xfrm>
          <a:prstGeom prst="rect">
            <a:avLst/>
          </a:prstGeom>
        </p:spPr>
        <p:txBody>
          <a:bodyPr wrap="square">
            <a:spAutoFit/>
          </a:bodyPr>
          <a:lstStyle/>
          <a:p>
            <a:r>
              <a:rPr lang="zh-CN" altLang="en-US" sz="2000" dirty="0">
                <a:solidFill>
                  <a:srgbClr val="121212"/>
                </a:solidFill>
              </a:rPr>
              <a:t>如何求出回归方程中的截距和回归系数？</a:t>
            </a:r>
            <a:endParaRPr lang="en-US" altLang="zh-CN" sz="2000" dirty="0">
              <a:solidFill>
                <a:srgbClr val="121212"/>
              </a:solidFill>
            </a:endParaRPr>
          </a:p>
          <a:p>
            <a:endParaRPr lang="en-US" altLang="zh-CN" sz="2000" dirty="0">
              <a:solidFill>
                <a:srgbClr val="121212"/>
              </a:solidFill>
            </a:endParaRPr>
          </a:p>
          <a:p>
            <a:r>
              <a:rPr lang="zh-CN" altLang="en-US" sz="2000" dirty="0">
                <a:solidFill>
                  <a:srgbClr val="FF0000"/>
                </a:solidFill>
              </a:rPr>
              <a:t>最小二乘法：使误差平方和最小</a:t>
            </a:r>
            <a:endParaRPr lang="zh-CN" altLang="en-US" sz="2000" dirty="0"/>
          </a:p>
        </p:txBody>
      </p:sp>
      <p:pic>
        <p:nvPicPr>
          <p:cNvPr id="9218" name="Picture 2" descr="preview">
            <a:extLst>
              <a:ext uri="{FF2B5EF4-FFF2-40B4-BE49-F238E27FC236}">
                <a16:creationId xmlns:a16="http://schemas.microsoft.com/office/drawing/2014/main" id="{1B85323A-DB52-4049-BE56-8CDF832A37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69886" y="644643"/>
            <a:ext cx="4752528" cy="61259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9920460"/>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0-#ppt_w/2"/>
                                          </p:val>
                                        </p:tav>
                                        <p:tav tm="100000">
                                          <p:val>
                                            <p:strVal val="#ppt_x"/>
                                          </p:val>
                                        </p:tav>
                                      </p:tavLst>
                                    </p:anim>
                                    <p:anim calcmode="lin" valueType="num">
                                      <p:cBhvr additive="base">
                                        <p:cTn id="13" dur="500" fill="hold"/>
                                        <p:tgtEl>
                                          <p:spTgt spid="4"/>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2" presetClass="entr" presetSubtype="1" fill="hold" grpId="0" nodeType="afterEffect">
                                  <p:stCondLst>
                                    <p:cond delay="0"/>
                                  </p:stCondLst>
                                  <p:iterate type="lt">
                                    <p:tmPct val="10000"/>
                                  </p:iterate>
                                  <p:childTnLst>
                                    <p:set>
                                      <p:cBhvr>
                                        <p:cTn id="16" dur="1" fill="hold">
                                          <p:stCondLst>
                                            <p:cond delay="0"/>
                                          </p:stCondLst>
                                        </p:cTn>
                                        <p:tgtEl>
                                          <p:spTgt spid="9"/>
                                        </p:tgtEl>
                                        <p:attrNameLst>
                                          <p:attrName>style.visibility</p:attrName>
                                        </p:attrNameLst>
                                      </p:cBhvr>
                                      <p:to>
                                        <p:strVal val="visible"/>
                                      </p:to>
                                    </p:set>
                                    <p:anim calcmode="lin" valueType="num">
                                      <p:cBhvr additive="base">
                                        <p:cTn id="17" dur="250"/>
                                        <p:tgtEl>
                                          <p:spTgt spid="9"/>
                                        </p:tgtEl>
                                        <p:attrNameLst>
                                          <p:attrName>ppt_y</p:attrName>
                                        </p:attrNameLst>
                                      </p:cBhvr>
                                      <p:tavLst>
                                        <p:tav tm="0">
                                          <p:val>
                                            <p:strVal val="#ppt_y-#ppt_h*1.125000"/>
                                          </p:val>
                                        </p:tav>
                                        <p:tav tm="100000">
                                          <p:val>
                                            <p:strVal val="#ppt_y"/>
                                          </p:val>
                                        </p:tav>
                                      </p:tavLst>
                                    </p:anim>
                                    <p:animEffect transition="in" filter="wipe(down)">
                                      <p:cBhvr>
                                        <p:cTn id="18" dur="25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0" y="5517232"/>
            <a:ext cx="12192000" cy="1462500"/>
          </a:xfrm>
          <a:prstGeom prst="rect">
            <a:avLst/>
          </a:prstGeom>
        </p:spPr>
      </p:pic>
      <p:sp>
        <p:nvSpPr>
          <p:cNvPr id="3" name="文本框 2"/>
          <p:cNvSpPr txBox="1"/>
          <p:nvPr/>
        </p:nvSpPr>
        <p:spPr>
          <a:xfrm>
            <a:off x="3935760" y="1988840"/>
            <a:ext cx="4536504" cy="769441"/>
          </a:xfrm>
          <a:prstGeom prst="rect">
            <a:avLst/>
          </a:prstGeom>
          <a:noFill/>
        </p:spPr>
        <p:txBody>
          <a:bodyPr wrap="square" rtlCol="0">
            <a:spAutoFit/>
          </a:bodyPr>
          <a:lstStyle/>
          <a:p>
            <a:pPr algn="ctr"/>
            <a:r>
              <a:rPr lang="zh-CN" altLang="en-US" sz="4400" dirty="0">
                <a:latin typeface="迷你简幼线" panose="03000509000000000000" pitchFamily="65" charset="-122"/>
                <a:ea typeface="迷你简幼线" panose="03000509000000000000" pitchFamily="65" charset="-122"/>
              </a:rPr>
              <a:t>感谢聆听</a:t>
            </a:r>
          </a:p>
        </p:txBody>
      </p:sp>
      <p:sp>
        <p:nvSpPr>
          <p:cNvPr id="4" name="矩形 3"/>
          <p:cNvSpPr/>
          <p:nvPr/>
        </p:nvSpPr>
        <p:spPr>
          <a:xfrm>
            <a:off x="4829832" y="2731714"/>
            <a:ext cx="2985113" cy="523220"/>
          </a:xfrm>
          <a:prstGeom prst="rect">
            <a:avLst/>
          </a:prstGeom>
        </p:spPr>
        <p:txBody>
          <a:bodyPr wrap="none">
            <a:spAutoFit/>
          </a:bodyPr>
          <a:lstStyle/>
          <a:p>
            <a:r>
              <a:rPr lang="en-US" altLang="zh-CN" sz="2800" dirty="0">
                <a:latin typeface="Agency FB" panose="020B0503020202020204" pitchFamily="34" charset="0"/>
              </a:rPr>
              <a:t>Thanks for your listening</a:t>
            </a:r>
            <a:endParaRPr lang="zh-CN" altLang="en-US" sz="2800" dirty="0">
              <a:latin typeface="Agency FB" panose="020B0503020202020204" pitchFamily="34" charset="0"/>
            </a:endParaRPr>
          </a:p>
        </p:txBody>
      </p:sp>
      <p:sp>
        <p:nvSpPr>
          <p:cNvPr id="5" name="文本框 4"/>
          <p:cNvSpPr txBox="1"/>
          <p:nvPr/>
        </p:nvSpPr>
        <p:spPr>
          <a:xfrm>
            <a:off x="4067113" y="3647419"/>
            <a:ext cx="4510550" cy="307777"/>
          </a:xfrm>
          <a:prstGeom prst="rect">
            <a:avLst/>
          </a:prstGeom>
          <a:noFill/>
        </p:spPr>
        <p:txBody>
          <a:bodyPr wrap="square" rtlCol="0">
            <a:spAutoFit/>
          </a:bodyPr>
          <a:lstStyle/>
          <a:p>
            <a:r>
              <a:rPr lang="en-US" altLang="zh-CN" sz="1400" dirty="0">
                <a:latin typeface="BankGothic Lt BT" panose="020B0607020203060204" pitchFamily="34" charset="0"/>
              </a:rPr>
              <a:t>Prof. </a:t>
            </a:r>
            <a:r>
              <a:rPr lang="zh-CN" altLang="en-US" sz="1400" dirty="0">
                <a:latin typeface="BankGothic Lt BT" panose="020B0607020203060204" pitchFamily="34" charset="0"/>
              </a:rPr>
              <a:t>：</a:t>
            </a:r>
            <a:r>
              <a:rPr lang="en-US" altLang="zh-CN" sz="1400" dirty="0">
                <a:latin typeface="BankGothic Lt BT" panose="020B0607020203060204" pitchFamily="34" charset="0"/>
              </a:rPr>
              <a:t>leon              time  :  2020.09</a:t>
            </a:r>
          </a:p>
        </p:txBody>
      </p:sp>
      <p:cxnSp>
        <p:nvCxnSpPr>
          <p:cNvPr id="6" name="直接连接符 5"/>
          <p:cNvCxnSpPr/>
          <p:nvPr/>
        </p:nvCxnSpPr>
        <p:spPr>
          <a:xfrm>
            <a:off x="4593079" y="2712115"/>
            <a:ext cx="322186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7581746"/>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2" presetClass="entr" presetSubtype="4" fill="hold" grpId="0" nodeType="afterEffect">
                                  <p:stCondLst>
                                    <p:cond delay="0"/>
                                  </p:stCondLst>
                                  <p:iterate type="lt">
                                    <p:tmPct val="10000"/>
                                  </p:iterate>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p:tgtEl>
                                          <p:spTgt spid="3"/>
                                        </p:tgtEl>
                                        <p:attrNameLst>
                                          <p:attrName>ppt_y</p:attrName>
                                        </p:attrNameLst>
                                      </p:cBhvr>
                                      <p:tavLst>
                                        <p:tav tm="0">
                                          <p:val>
                                            <p:strVal val="#ppt_y+#ppt_h*1.125000"/>
                                          </p:val>
                                        </p:tav>
                                        <p:tav tm="100000">
                                          <p:val>
                                            <p:strVal val="#ppt_y"/>
                                          </p:val>
                                        </p:tav>
                                      </p:tavLst>
                                    </p:anim>
                                    <p:animEffect transition="in" filter="wipe(up)">
                                      <p:cBhvr>
                                        <p:cTn id="13" dur="500"/>
                                        <p:tgtEl>
                                          <p:spTgt spid="3"/>
                                        </p:tgtEl>
                                      </p:cBhvr>
                                    </p:animEffect>
                                  </p:childTnLst>
                                </p:cTn>
                              </p:par>
                            </p:childTnLst>
                          </p:cTn>
                        </p:par>
                        <p:par>
                          <p:cTn id="14" fill="hold">
                            <p:stCondLst>
                              <p:cond delay="1150"/>
                            </p:stCondLst>
                            <p:childTnLst>
                              <p:par>
                                <p:cTn id="15" presetID="22" presetClass="entr" presetSubtype="8" fill="hold" nodeType="after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500"/>
                                        <p:tgtEl>
                                          <p:spTgt spid="6"/>
                                        </p:tgtEl>
                                      </p:cBhvr>
                                    </p:animEffect>
                                  </p:childTnLst>
                                </p:cTn>
                              </p:par>
                            </p:childTnLst>
                          </p:cTn>
                        </p:par>
                        <p:par>
                          <p:cTn id="18" fill="hold">
                            <p:stCondLst>
                              <p:cond delay="1650"/>
                            </p:stCondLst>
                            <p:childTnLst>
                              <p:par>
                                <p:cTn id="19" presetID="12" presetClass="entr" presetSubtype="4" fill="hold" grpId="0" nodeType="afterEffect">
                                  <p:stCondLst>
                                    <p:cond delay="0"/>
                                  </p:stCondLst>
                                  <p:childTnLst>
                                    <p:set>
                                      <p:cBhvr>
                                        <p:cTn id="20" dur="1" fill="hold">
                                          <p:stCondLst>
                                            <p:cond delay="0"/>
                                          </p:stCondLst>
                                        </p:cTn>
                                        <p:tgtEl>
                                          <p:spTgt spid="4"/>
                                        </p:tgtEl>
                                        <p:attrNameLst>
                                          <p:attrName>style.visibility</p:attrName>
                                        </p:attrNameLst>
                                      </p:cBhvr>
                                      <p:to>
                                        <p:strVal val="visible"/>
                                      </p:to>
                                    </p:set>
                                    <p:anim calcmode="lin" valueType="num">
                                      <p:cBhvr additive="base">
                                        <p:cTn id="21" dur="500"/>
                                        <p:tgtEl>
                                          <p:spTgt spid="4"/>
                                        </p:tgtEl>
                                        <p:attrNameLst>
                                          <p:attrName>ppt_y</p:attrName>
                                        </p:attrNameLst>
                                      </p:cBhvr>
                                      <p:tavLst>
                                        <p:tav tm="0">
                                          <p:val>
                                            <p:strVal val="#ppt_y+#ppt_h*1.125000"/>
                                          </p:val>
                                        </p:tav>
                                        <p:tav tm="100000">
                                          <p:val>
                                            <p:strVal val="#ppt_y"/>
                                          </p:val>
                                        </p:tav>
                                      </p:tavLst>
                                    </p:anim>
                                    <p:animEffect transition="in" filter="wipe(up)">
                                      <p:cBhvr>
                                        <p:cTn id="22" dur="500"/>
                                        <p:tgtEl>
                                          <p:spTgt spid="4"/>
                                        </p:tgtEl>
                                      </p:cBhvr>
                                    </p:animEffect>
                                  </p:childTnLst>
                                </p:cTn>
                              </p:par>
                            </p:childTnLst>
                          </p:cTn>
                        </p:par>
                        <p:par>
                          <p:cTn id="23" fill="hold">
                            <p:stCondLst>
                              <p:cond delay="2150"/>
                            </p:stCondLst>
                            <p:childTnLst>
                              <p:par>
                                <p:cTn id="24" presetID="22" presetClass="entr" presetSubtype="8" fill="hold" grpId="0" nodeType="after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wipe(left)">
                                      <p:cBhvr>
                                        <p:cTn id="2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p:cNvSpPr/>
          <p:nvPr/>
        </p:nvSpPr>
        <p:spPr>
          <a:xfrm flipV="1">
            <a:off x="3472892" y="836712"/>
            <a:ext cx="144016" cy="14401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a:endCxn id="4" idx="2"/>
          </p:cNvCxnSpPr>
          <p:nvPr/>
        </p:nvCxnSpPr>
        <p:spPr>
          <a:xfrm flipV="1">
            <a:off x="-30820" y="908720"/>
            <a:ext cx="3503712"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283263" y="447055"/>
            <a:ext cx="3162589" cy="461665"/>
          </a:xfrm>
          <a:prstGeom prst="rect">
            <a:avLst/>
          </a:prstGeom>
          <a:noFill/>
        </p:spPr>
        <p:txBody>
          <a:bodyPr wrap="square" rtlCol="0">
            <a:spAutoFit/>
          </a:bodyPr>
          <a:lstStyle/>
          <a:p>
            <a:r>
              <a:rPr lang="zh-CN" altLang="en-US" sz="2400" dirty="0">
                <a:latin typeface="Agency FB" panose="020B0503020202020204" pitchFamily="34" charset="0"/>
              </a:rPr>
              <a:t>基础概念</a:t>
            </a:r>
            <a:endParaRPr lang="en-US" altLang="zh-CN" sz="2400" dirty="0">
              <a:latin typeface="Agency FB" panose="020B0503020202020204" pitchFamily="34" charset="0"/>
            </a:endParaRPr>
          </a:p>
        </p:txBody>
      </p:sp>
      <p:sp>
        <p:nvSpPr>
          <p:cNvPr id="7" name="文本框 6">
            <a:extLst>
              <a:ext uri="{FF2B5EF4-FFF2-40B4-BE49-F238E27FC236}">
                <a16:creationId xmlns:a16="http://schemas.microsoft.com/office/drawing/2014/main" id="{D8DC2788-085A-49A1-99C1-2B2A79BC6D17}"/>
              </a:ext>
            </a:extLst>
          </p:cNvPr>
          <p:cNvSpPr txBox="1"/>
          <p:nvPr/>
        </p:nvSpPr>
        <p:spPr>
          <a:xfrm>
            <a:off x="283263" y="1196752"/>
            <a:ext cx="11573377" cy="4401205"/>
          </a:xfrm>
          <a:prstGeom prst="rect">
            <a:avLst/>
          </a:prstGeom>
          <a:noFill/>
        </p:spPr>
        <p:txBody>
          <a:bodyPr wrap="square" rtlCol="0">
            <a:spAutoFit/>
          </a:bodyPr>
          <a:lstStyle/>
          <a:p>
            <a:pPr marL="457200" indent="-457200">
              <a:buFont typeface="Wingdings" panose="05000000000000000000" pitchFamily="2" charset="2"/>
              <a:buChar char="l"/>
            </a:pPr>
            <a:r>
              <a:rPr lang="zh-CN" altLang="en-US" sz="2000" b="1" dirty="0"/>
              <a:t>损失函数</a:t>
            </a:r>
            <a:r>
              <a:rPr lang="en-US" altLang="zh-CN" sz="2000" b="1" dirty="0"/>
              <a:t>(Loss Function) </a:t>
            </a:r>
          </a:p>
          <a:p>
            <a:r>
              <a:rPr lang="en-US" altLang="zh-CN" sz="2000" b="1" dirty="0">
                <a:solidFill>
                  <a:srgbClr val="FF0000"/>
                </a:solidFill>
              </a:rPr>
              <a:t>WHY</a:t>
            </a:r>
            <a:r>
              <a:rPr lang="zh-CN" altLang="en-US" sz="2000" b="1" dirty="0">
                <a:solidFill>
                  <a:srgbClr val="FF0000"/>
                </a:solidFill>
              </a:rPr>
              <a:t>？</a:t>
            </a:r>
            <a:r>
              <a:rPr lang="en-US" altLang="zh-CN" sz="2000" b="1" dirty="0">
                <a:solidFill>
                  <a:srgbClr val="FF0000"/>
                </a:solidFill>
              </a:rPr>
              <a:t>WHAT</a:t>
            </a:r>
            <a:r>
              <a:rPr lang="zh-CN" altLang="en-US" sz="2000" b="1" dirty="0">
                <a:solidFill>
                  <a:srgbClr val="FF0000"/>
                </a:solidFill>
              </a:rPr>
              <a:t>？</a:t>
            </a:r>
            <a:r>
              <a:rPr lang="en-US" altLang="zh-CN" sz="2000" b="1" dirty="0">
                <a:solidFill>
                  <a:srgbClr val="FF0000"/>
                </a:solidFill>
              </a:rPr>
              <a:t>HOW</a:t>
            </a:r>
            <a:r>
              <a:rPr lang="zh-CN" altLang="en-US" sz="2000" b="1" dirty="0">
                <a:solidFill>
                  <a:srgbClr val="FF0000"/>
                </a:solidFill>
              </a:rPr>
              <a:t>？</a:t>
            </a:r>
            <a:endParaRPr lang="en-US" altLang="zh-CN" sz="2000" b="1" dirty="0">
              <a:solidFill>
                <a:srgbClr val="FF0000"/>
              </a:solidFill>
            </a:endParaRPr>
          </a:p>
          <a:p>
            <a:endParaRPr lang="en-US" altLang="zh-CN" sz="2000" b="1" dirty="0">
              <a:solidFill>
                <a:srgbClr val="FF0000"/>
              </a:solidFill>
            </a:endParaRPr>
          </a:p>
          <a:p>
            <a:r>
              <a:rPr lang="zh-CN" altLang="en-US" sz="2000" b="1" dirty="0">
                <a:solidFill>
                  <a:srgbClr val="FF0000"/>
                </a:solidFill>
              </a:rPr>
              <a:t>在有监督的机器学习算法中，我们希望在学习过程中最小化每个训练样例的误差，损失函数就是指用于计算标签值和预测值之间差异的函数，而最小化每个训练样例的误差可以使用梯度下降等一些优化策略完成的。</a:t>
            </a:r>
            <a:endParaRPr lang="en-US" altLang="zh-CN" sz="2000" b="1" dirty="0">
              <a:solidFill>
                <a:srgbClr val="FF0000"/>
              </a:solidFill>
            </a:endParaRPr>
          </a:p>
          <a:p>
            <a:endParaRPr lang="en-US" altLang="zh-CN" sz="2000" b="1" dirty="0">
              <a:solidFill>
                <a:srgbClr val="FF0000"/>
              </a:solidFill>
            </a:endParaRPr>
          </a:p>
          <a:p>
            <a:pPr marL="800100" lvl="1" indent="-342900">
              <a:buFont typeface="+mj-lt"/>
              <a:buAutoNum type="arabicPeriod"/>
            </a:pPr>
            <a:r>
              <a:rPr lang="zh-CN" altLang="en-US" sz="2000" b="1" dirty="0">
                <a:solidFill>
                  <a:srgbClr val="0070C0"/>
                </a:solidFill>
              </a:rPr>
              <a:t>损失函数将决策映射到其相关成本，是对决策好坏的反应。</a:t>
            </a:r>
            <a:endParaRPr lang="en-US" altLang="zh-CN" sz="2000" b="1" dirty="0">
              <a:solidFill>
                <a:srgbClr val="0070C0"/>
              </a:solidFill>
            </a:endParaRPr>
          </a:p>
          <a:p>
            <a:pPr marL="800100" lvl="1" indent="-342900">
              <a:buFont typeface="+mj-lt"/>
              <a:buAutoNum type="arabicPeriod"/>
            </a:pPr>
            <a:r>
              <a:rPr lang="zh-CN" altLang="en-US" sz="2000" b="1" dirty="0">
                <a:solidFill>
                  <a:srgbClr val="0070C0"/>
                </a:solidFill>
              </a:rPr>
              <a:t>用来 衡量模型的输出 与真实的 之间的差距 ，给模型的优化指明方向。</a:t>
            </a:r>
            <a:endParaRPr lang="en-US" altLang="zh-CN" sz="2000" b="1" dirty="0">
              <a:solidFill>
                <a:srgbClr val="0070C0"/>
              </a:solidFill>
            </a:endParaRPr>
          </a:p>
          <a:p>
            <a:pPr marL="342900" indent="-342900">
              <a:buFont typeface="+mj-lt"/>
              <a:buAutoNum type="arabicPeriod"/>
            </a:pPr>
            <a:endParaRPr lang="en-US" altLang="zh-CN" sz="2000" b="1" dirty="0">
              <a:solidFill>
                <a:srgbClr val="0070C0"/>
              </a:solidFill>
            </a:endParaRPr>
          </a:p>
          <a:p>
            <a:pPr marL="457200" indent="-457200">
              <a:buFont typeface="Wingdings" panose="05000000000000000000" pitchFamily="2" charset="2"/>
              <a:buChar char="l"/>
            </a:pPr>
            <a:r>
              <a:rPr lang="zh-CN" altLang="en-US" sz="2000" b="1" dirty="0"/>
              <a:t>代价函数</a:t>
            </a:r>
            <a:r>
              <a:rPr lang="en-US" altLang="zh-CN" sz="2000" b="1" dirty="0"/>
              <a:t>(Cost Function) </a:t>
            </a:r>
          </a:p>
          <a:p>
            <a:r>
              <a:rPr lang="en-US" altLang="zh-CN" sz="2000" b="1" dirty="0">
                <a:solidFill>
                  <a:srgbClr val="FF0000"/>
                </a:solidFill>
              </a:rPr>
              <a:t>WHY</a:t>
            </a:r>
            <a:r>
              <a:rPr lang="zh-CN" altLang="en-US" sz="2000" b="1" dirty="0">
                <a:solidFill>
                  <a:srgbClr val="FF0000"/>
                </a:solidFill>
              </a:rPr>
              <a:t>？</a:t>
            </a:r>
            <a:r>
              <a:rPr lang="en-US" altLang="zh-CN" sz="2000" b="1" dirty="0">
                <a:solidFill>
                  <a:srgbClr val="FF0000"/>
                </a:solidFill>
              </a:rPr>
              <a:t>WHAT</a:t>
            </a:r>
            <a:r>
              <a:rPr lang="zh-CN" altLang="en-US" sz="2000" b="1" dirty="0">
                <a:solidFill>
                  <a:srgbClr val="FF0000"/>
                </a:solidFill>
              </a:rPr>
              <a:t>？</a:t>
            </a:r>
            <a:r>
              <a:rPr lang="en-US" altLang="zh-CN" sz="2000" b="1" dirty="0">
                <a:solidFill>
                  <a:srgbClr val="FF0000"/>
                </a:solidFill>
              </a:rPr>
              <a:t>HOW</a:t>
            </a:r>
            <a:r>
              <a:rPr lang="zh-CN" altLang="en-US" sz="2000" b="1" dirty="0">
                <a:solidFill>
                  <a:srgbClr val="FF0000"/>
                </a:solidFill>
              </a:rPr>
              <a:t>？</a:t>
            </a:r>
            <a:endParaRPr lang="en-US" altLang="zh-CN" sz="2000" b="1" dirty="0">
              <a:solidFill>
                <a:srgbClr val="FF0000"/>
              </a:solidFill>
            </a:endParaRPr>
          </a:p>
          <a:p>
            <a:endParaRPr lang="en-US" altLang="zh-CN" sz="2000" b="1" dirty="0">
              <a:solidFill>
                <a:srgbClr val="FF0000"/>
              </a:solidFill>
            </a:endParaRPr>
          </a:p>
          <a:p>
            <a:r>
              <a:rPr lang="zh-CN" altLang="en-US" sz="2000" b="1" dirty="0">
                <a:solidFill>
                  <a:srgbClr val="FF0000"/>
                </a:solidFill>
              </a:rPr>
              <a:t>是定义在整个训练集上的，是所有样本误差的平均，也就是损失函数的平均。</a:t>
            </a:r>
            <a:endParaRPr lang="en-US" altLang="zh-CN" sz="2000" b="1" dirty="0">
              <a:solidFill>
                <a:srgbClr val="FF0000"/>
              </a:solidFill>
            </a:endParaRPr>
          </a:p>
        </p:txBody>
      </p:sp>
    </p:spTree>
    <p:extLst>
      <p:ext uri="{BB962C8B-B14F-4D97-AF65-F5344CB8AC3E}">
        <p14:creationId xmlns:p14="http://schemas.microsoft.com/office/powerpoint/2010/main" val="2474032930"/>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0-#ppt_w/2"/>
                                          </p:val>
                                        </p:tav>
                                        <p:tav tm="100000">
                                          <p:val>
                                            <p:strVal val="#ppt_x"/>
                                          </p:val>
                                        </p:tav>
                                      </p:tavLst>
                                    </p:anim>
                                    <p:anim calcmode="lin" valueType="num">
                                      <p:cBhvr additive="base">
                                        <p:cTn id="13" dur="500" fill="hold"/>
                                        <p:tgtEl>
                                          <p:spTgt spid="4"/>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2" presetClass="entr" presetSubtype="1" fill="hold" grpId="0" nodeType="afterEffect">
                                  <p:stCondLst>
                                    <p:cond delay="0"/>
                                  </p:stCondLst>
                                  <p:iterate type="lt">
                                    <p:tmPct val="10000"/>
                                  </p:iterate>
                                  <p:childTnLst>
                                    <p:set>
                                      <p:cBhvr>
                                        <p:cTn id="16" dur="1" fill="hold">
                                          <p:stCondLst>
                                            <p:cond delay="0"/>
                                          </p:stCondLst>
                                        </p:cTn>
                                        <p:tgtEl>
                                          <p:spTgt spid="9"/>
                                        </p:tgtEl>
                                        <p:attrNameLst>
                                          <p:attrName>style.visibility</p:attrName>
                                        </p:attrNameLst>
                                      </p:cBhvr>
                                      <p:to>
                                        <p:strVal val="visible"/>
                                      </p:to>
                                    </p:set>
                                    <p:anim calcmode="lin" valueType="num">
                                      <p:cBhvr additive="base">
                                        <p:cTn id="17" dur="250"/>
                                        <p:tgtEl>
                                          <p:spTgt spid="9"/>
                                        </p:tgtEl>
                                        <p:attrNameLst>
                                          <p:attrName>ppt_y</p:attrName>
                                        </p:attrNameLst>
                                      </p:cBhvr>
                                      <p:tavLst>
                                        <p:tav tm="0">
                                          <p:val>
                                            <p:strVal val="#ppt_y-#ppt_h*1.125000"/>
                                          </p:val>
                                        </p:tav>
                                        <p:tav tm="100000">
                                          <p:val>
                                            <p:strVal val="#ppt_y"/>
                                          </p:val>
                                        </p:tav>
                                      </p:tavLst>
                                    </p:anim>
                                    <p:animEffect transition="in" filter="wipe(down)">
                                      <p:cBhvr>
                                        <p:cTn id="18" dur="250"/>
                                        <p:tgtEl>
                                          <p:spTgt spid="9"/>
                                        </p:tgtEl>
                                      </p:cBhvr>
                                    </p:animEffect>
                                  </p:childTnLst>
                                </p:cTn>
                              </p:par>
                            </p:childTnLst>
                          </p:cTn>
                        </p:par>
                        <p:par>
                          <p:cTn id="19" fill="hold">
                            <p:stCondLst>
                              <p:cond delay="1325"/>
                            </p:stCondLst>
                            <p:childTnLst>
                              <p:par>
                                <p:cTn id="20" presetID="22" presetClass="entr" presetSubtype="1" fill="hold" grpId="0" nodeType="after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up)">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p:bldP spid="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p:cNvSpPr/>
          <p:nvPr/>
        </p:nvSpPr>
        <p:spPr>
          <a:xfrm flipV="1">
            <a:off x="3472892" y="836712"/>
            <a:ext cx="144016" cy="14401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a:endCxn id="4" idx="2"/>
          </p:cNvCxnSpPr>
          <p:nvPr/>
        </p:nvCxnSpPr>
        <p:spPr>
          <a:xfrm flipV="1">
            <a:off x="-30820" y="908720"/>
            <a:ext cx="3503712"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283263" y="447055"/>
            <a:ext cx="3162589" cy="461665"/>
          </a:xfrm>
          <a:prstGeom prst="rect">
            <a:avLst/>
          </a:prstGeom>
          <a:noFill/>
        </p:spPr>
        <p:txBody>
          <a:bodyPr wrap="square" rtlCol="0">
            <a:spAutoFit/>
          </a:bodyPr>
          <a:lstStyle/>
          <a:p>
            <a:r>
              <a:rPr lang="zh-CN" altLang="en-US" sz="2400" dirty="0">
                <a:latin typeface="Agency FB" panose="020B0503020202020204" pitchFamily="34" charset="0"/>
              </a:rPr>
              <a:t>基础概念</a:t>
            </a:r>
            <a:endParaRPr lang="en-US" altLang="zh-CN" sz="2400" dirty="0">
              <a:latin typeface="Agency FB" panose="020B0503020202020204" pitchFamily="34" charset="0"/>
            </a:endParaRPr>
          </a:p>
        </p:txBody>
      </p:sp>
      <p:sp>
        <p:nvSpPr>
          <p:cNvPr id="7" name="文本框 6">
            <a:extLst>
              <a:ext uri="{FF2B5EF4-FFF2-40B4-BE49-F238E27FC236}">
                <a16:creationId xmlns:a16="http://schemas.microsoft.com/office/drawing/2014/main" id="{D8DC2788-085A-49A1-99C1-2B2A79BC6D17}"/>
              </a:ext>
            </a:extLst>
          </p:cNvPr>
          <p:cNvSpPr txBox="1"/>
          <p:nvPr/>
        </p:nvSpPr>
        <p:spPr>
          <a:xfrm>
            <a:off x="283263" y="1196752"/>
            <a:ext cx="11573377" cy="1631216"/>
          </a:xfrm>
          <a:prstGeom prst="rect">
            <a:avLst/>
          </a:prstGeom>
          <a:noFill/>
        </p:spPr>
        <p:txBody>
          <a:bodyPr wrap="square" rtlCol="0">
            <a:spAutoFit/>
          </a:bodyPr>
          <a:lstStyle/>
          <a:p>
            <a:endParaRPr lang="en-US" altLang="zh-CN" sz="2000" b="1" dirty="0">
              <a:solidFill>
                <a:srgbClr val="FF0000"/>
              </a:solidFill>
            </a:endParaRPr>
          </a:p>
          <a:p>
            <a:r>
              <a:rPr lang="zh-CN" altLang="en-US" sz="2000" b="1" dirty="0"/>
              <a:t>损失函数</a:t>
            </a:r>
            <a:r>
              <a:rPr lang="en-US" altLang="zh-CN" sz="2000" b="1" dirty="0"/>
              <a:t>(Loss Function)</a:t>
            </a:r>
            <a:r>
              <a:rPr lang="zh-CN" altLang="en-US" sz="2000" b="1" dirty="0"/>
              <a:t>和代价函数</a:t>
            </a:r>
            <a:r>
              <a:rPr lang="en-US" altLang="zh-CN" sz="2000" b="1" dirty="0"/>
              <a:t>(Cost Function)</a:t>
            </a:r>
            <a:r>
              <a:rPr lang="zh-CN" altLang="en-US" sz="2000" b="1" dirty="0"/>
              <a:t>之间有什么区别？</a:t>
            </a:r>
          </a:p>
          <a:p>
            <a:endParaRPr lang="en-US" altLang="zh-CN" sz="2000" b="1" dirty="0">
              <a:solidFill>
                <a:srgbClr val="FF0000"/>
              </a:solidFill>
            </a:endParaRPr>
          </a:p>
          <a:p>
            <a:r>
              <a:rPr lang="zh-CN" altLang="en-US" sz="2000" dirty="0"/>
              <a:t>损失函数用于</a:t>
            </a:r>
            <a:r>
              <a:rPr lang="zh-CN" altLang="en-US" sz="2000" dirty="0">
                <a:solidFill>
                  <a:srgbClr val="FF0000"/>
                </a:solidFill>
              </a:rPr>
              <a:t>单个训练样本</a:t>
            </a:r>
            <a:r>
              <a:rPr lang="zh-CN" altLang="en-US" sz="2000" dirty="0"/>
              <a:t>。它有时也称为</a:t>
            </a:r>
            <a:r>
              <a:rPr lang="zh-CN" altLang="en-US" sz="2000" b="1" dirty="0"/>
              <a:t>误差函数</a:t>
            </a:r>
            <a:r>
              <a:rPr lang="en-US" altLang="zh-CN" sz="2000" dirty="0"/>
              <a:t>(</a:t>
            </a:r>
            <a:r>
              <a:rPr lang="en-US" altLang="zh-CN" sz="2000" b="1" dirty="0"/>
              <a:t>error function</a:t>
            </a:r>
            <a:r>
              <a:rPr lang="en-US" altLang="zh-CN" sz="2000" dirty="0"/>
              <a:t>)</a:t>
            </a:r>
            <a:r>
              <a:rPr lang="zh-CN" altLang="en-US" sz="2000" dirty="0"/>
              <a:t>。另一方面，成本函数是</a:t>
            </a:r>
            <a:r>
              <a:rPr lang="zh-CN" altLang="en-US" sz="2000" dirty="0">
                <a:solidFill>
                  <a:srgbClr val="FF0000"/>
                </a:solidFill>
              </a:rPr>
              <a:t>整个训练数据集</a:t>
            </a:r>
            <a:r>
              <a:rPr lang="zh-CN" altLang="en-US" sz="2000" dirty="0"/>
              <a:t>的</a:t>
            </a:r>
            <a:r>
              <a:rPr lang="zh-CN" altLang="en-US" sz="2000" b="1" dirty="0"/>
              <a:t>平均损失</a:t>
            </a:r>
            <a:r>
              <a:rPr lang="en-US" altLang="zh-CN" sz="2000" dirty="0"/>
              <a:t>(</a:t>
            </a:r>
            <a:r>
              <a:rPr lang="en-US" altLang="zh-CN" sz="2000" b="1" dirty="0"/>
              <a:t>average function</a:t>
            </a:r>
            <a:r>
              <a:rPr lang="en-US" altLang="zh-CN" sz="2000" dirty="0"/>
              <a:t>)</a:t>
            </a:r>
            <a:r>
              <a:rPr lang="zh-CN" altLang="en-US" sz="2000" dirty="0"/>
              <a:t>。优化策略旨在最小化成本函数。</a:t>
            </a:r>
            <a:endParaRPr lang="en-US" altLang="zh-CN" sz="2000" b="1" dirty="0">
              <a:solidFill>
                <a:srgbClr val="FF0000"/>
              </a:solidFill>
            </a:endParaRPr>
          </a:p>
        </p:txBody>
      </p:sp>
    </p:spTree>
    <p:extLst>
      <p:ext uri="{BB962C8B-B14F-4D97-AF65-F5344CB8AC3E}">
        <p14:creationId xmlns:p14="http://schemas.microsoft.com/office/powerpoint/2010/main" val="4207836159"/>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0-#ppt_w/2"/>
                                          </p:val>
                                        </p:tav>
                                        <p:tav tm="100000">
                                          <p:val>
                                            <p:strVal val="#ppt_x"/>
                                          </p:val>
                                        </p:tav>
                                      </p:tavLst>
                                    </p:anim>
                                    <p:anim calcmode="lin" valueType="num">
                                      <p:cBhvr additive="base">
                                        <p:cTn id="13" dur="500" fill="hold"/>
                                        <p:tgtEl>
                                          <p:spTgt spid="4"/>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2" presetClass="entr" presetSubtype="1" fill="hold" grpId="0" nodeType="afterEffect">
                                  <p:stCondLst>
                                    <p:cond delay="0"/>
                                  </p:stCondLst>
                                  <p:iterate type="lt">
                                    <p:tmPct val="10000"/>
                                  </p:iterate>
                                  <p:childTnLst>
                                    <p:set>
                                      <p:cBhvr>
                                        <p:cTn id="16" dur="1" fill="hold">
                                          <p:stCondLst>
                                            <p:cond delay="0"/>
                                          </p:stCondLst>
                                        </p:cTn>
                                        <p:tgtEl>
                                          <p:spTgt spid="9"/>
                                        </p:tgtEl>
                                        <p:attrNameLst>
                                          <p:attrName>style.visibility</p:attrName>
                                        </p:attrNameLst>
                                      </p:cBhvr>
                                      <p:to>
                                        <p:strVal val="visible"/>
                                      </p:to>
                                    </p:set>
                                    <p:anim calcmode="lin" valueType="num">
                                      <p:cBhvr additive="base">
                                        <p:cTn id="17" dur="250"/>
                                        <p:tgtEl>
                                          <p:spTgt spid="9"/>
                                        </p:tgtEl>
                                        <p:attrNameLst>
                                          <p:attrName>ppt_y</p:attrName>
                                        </p:attrNameLst>
                                      </p:cBhvr>
                                      <p:tavLst>
                                        <p:tav tm="0">
                                          <p:val>
                                            <p:strVal val="#ppt_y-#ppt_h*1.125000"/>
                                          </p:val>
                                        </p:tav>
                                        <p:tav tm="100000">
                                          <p:val>
                                            <p:strVal val="#ppt_y"/>
                                          </p:val>
                                        </p:tav>
                                      </p:tavLst>
                                    </p:anim>
                                    <p:animEffect transition="in" filter="wipe(down)">
                                      <p:cBhvr>
                                        <p:cTn id="18" dur="250"/>
                                        <p:tgtEl>
                                          <p:spTgt spid="9"/>
                                        </p:tgtEl>
                                      </p:cBhvr>
                                    </p:animEffect>
                                  </p:childTnLst>
                                </p:cTn>
                              </p:par>
                            </p:childTnLst>
                          </p:cTn>
                        </p:par>
                        <p:par>
                          <p:cTn id="19" fill="hold">
                            <p:stCondLst>
                              <p:cond delay="1325"/>
                            </p:stCondLst>
                            <p:childTnLst>
                              <p:par>
                                <p:cTn id="20" presetID="22" presetClass="entr" presetSubtype="1" fill="hold" grpId="0" nodeType="after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up)">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p:bldP spid="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p:cNvSpPr/>
          <p:nvPr/>
        </p:nvSpPr>
        <p:spPr>
          <a:xfrm flipV="1">
            <a:off x="3472892" y="836712"/>
            <a:ext cx="144016" cy="14401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a:endCxn id="4" idx="2"/>
          </p:cNvCxnSpPr>
          <p:nvPr/>
        </p:nvCxnSpPr>
        <p:spPr>
          <a:xfrm flipV="1">
            <a:off x="-30820" y="908720"/>
            <a:ext cx="3503712"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283263" y="447055"/>
            <a:ext cx="3162589" cy="461665"/>
          </a:xfrm>
          <a:prstGeom prst="rect">
            <a:avLst/>
          </a:prstGeom>
          <a:noFill/>
        </p:spPr>
        <p:txBody>
          <a:bodyPr wrap="square" rtlCol="0">
            <a:spAutoFit/>
          </a:bodyPr>
          <a:lstStyle/>
          <a:p>
            <a:r>
              <a:rPr lang="zh-CN" altLang="en-US" sz="2400" dirty="0">
                <a:latin typeface="Agency FB" panose="020B0503020202020204" pitchFamily="34" charset="0"/>
              </a:rPr>
              <a:t>基础概念</a:t>
            </a:r>
            <a:endParaRPr lang="en-US" altLang="zh-CN" sz="2400" dirty="0">
              <a:latin typeface="Agency FB" panose="020B0503020202020204" pitchFamily="34" charset="0"/>
            </a:endParaRPr>
          </a:p>
        </p:txBody>
      </p:sp>
      <p:sp>
        <p:nvSpPr>
          <p:cNvPr id="7" name="文本框 6">
            <a:extLst>
              <a:ext uri="{FF2B5EF4-FFF2-40B4-BE49-F238E27FC236}">
                <a16:creationId xmlns:a16="http://schemas.microsoft.com/office/drawing/2014/main" id="{D8DC2788-085A-49A1-99C1-2B2A79BC6D17}"/>
              </a:ext>
            </a:extLst>
          </p:cNvPr>
          <p:cNvSpPr txBox="1"/>
          <p:nvPr/>
        </p:nvSpPr>
        <p:spPr>
          <a:xfrm>
            <a:off x="381319" y="1195437"/>
            <a:ext cx="11429361" cy="4401205"/>
          </a:xfrm>
          <a:prstGeom prst="rect">
            <a:avLst/>
          </a:prstGeom>
          <a:noFill/>
        </p:spPr>
        <p:txBody>
          <a:bodyPr wrap="square" rtlCol="0">
            <a:spAutoFit/>
          </a:bodyPr>
          <a:lstStyle/>
          <a:p>
            <a:pPr marL="342900" indent="-342900">
              <a:buFont typeface="Wingdings" panose="05000000000000000000" pitchFamily="2" charset="2"/>
              <a:buChar char="l"/>
            </a:pPr>
            <a:r>
              <a:rPr lang="zh-CN" altLang="en-US" sz="2000" b="1" dirty="0"/>
              <a:t>目标函数</a:t>
            </a:r>
            <a:r>
              <a:rPr lang="en-US" altLang="zh-CN" sz="2000" b="1" dirty="0"/>
              <a:t>(Object Function) </a:t>
            </a:r>
          </a:p>
          <a:p>
            <a:r>
              <a:rPr lang="en-US" altLang="zh-CN" sz="2000" b="1" dirty="0">
                <a:solidFill>
                  <a:srgbClr val="FF0000"/>
                </a:solidFill>
              </a:rPr>
              <a:t>WHY</a:t>
            </a:r>
            <a:r>
              <a:rPr lang="zh-CN" altLang="en-US" sz="2000" b="1" dirty="0">
                <a:solidFill>
                  <a:srgbClr val="FF0000"/>
                </a:solidFill>
              </a:rPr>
              <a:t>？</a:t>
            </a:r>
            <a:r>
              <a:rPr lang="en-US" altLang="zh-CN" sz="2000" b="1" dirty="0">
                <a:solidFill>
                  <a:srgbClr val="FF0000"/>
                </a:solidFill>
              </a:rPr>
              <a:t>WHAT</a:t>
            </a:r>
            <a:r>
              <a:rPr lang="zh-CN" altLang="en-US" sz="2000" b="1" dirty="0">
                <a:solidFill>
                  <a:srgbClr val="FF0000"/>
                </a:solidFill>
              </a:rPr>
              <a:t>？</a:t>
            </a:r>
            <a:r>
              <a:rPr lang="en-US" altLang="zh-CN" sz="2000" b="1" dirty="0">
                <a:solidFill>
                  <a:srgbClr val="FF0000"/>
                </a:solidFill>
              </a:rPr>
              <a:t>HOW</a:t>
            </a:r>
            <a:r>
              <a:rPr lang="zh-CN" altLang="en-US" sz="2000" b="1" dirty="0">
                <a:solidFill>
                  <a:srgbClr val="FF0000"/>
                </a:solidFill>
              </a:rPr>
              <a:t>？</a:t>
            </a:r>
            <a:endParaRPr lang="en-US" altLang="zh-CN" sz="2000" b="1" dirty="0">
              <a:solidFill>
                <a:srgbClr val="FF0000"/>
              </a:solidFill>
            </a:endParaRPr>
          </a:p>
          <a:p>
            <a:endParaRPr lang="en-US" altLang="zh-CN" sz="2000" b="1" dirty="0">
              <a:solidFill>
                <a:srgbClr val="FF0000"/>
              </a:solidFill>
            </a:endParaRPr>
          </a:p>
          <a:p>
            <a:r>
              <a:rPr lang="zh-CN" altLang="en-US" sz="2000" b="1" dirty="0">
                <a:solidFill>
                  <a:srgbClr val="FF0000"/>
                </a:solidFill>
              </a:rPr>
              <a:t>最终需要优化的函数。等于经验风险</a:t>
            </a:r>
            <a:r>
              <a:rPr lang="en-US" altLang="zh-CN" sz="2000" b="1" dirty="0">
                <a:solidFill>
                  <a:srgbClr val="FF0000"/>
                </a:solidFill>
              </a:rPr>
              <a:t>+</a:t>
            </a:r>
            <a:r>
              <a:rPr lang="zh-CN" altLang="en-US" sz="2000" b="1" dirty="0">
                <a:solidFill>
                  <a:srgbClr val="FF0000"/>
                </a:solidFill>
              </a:rPr>
              <a:t>结构风险（也就是</a:t>
            </a:r>
            <a:r>
              <a:rPr lang="en-US" altLang="zh-CN" sz="2000" b="1" dirty="0">
                <a:solidFill>
                  <a:srgbClr val="FF0000"/>
                </a:solidFill>
              </a:rPr>
              <a:t>Cost Function + </a:t>
            </a:r>
            <a:r>
              <a:rPr lang="zh-CN" altLang="en-US" sz="2000" b="1" dirty="0">
                <a:solidFill>
                  <a:srgbClr val="FF0000"/>
                </a:solidFill>
              </a:rPr>
              <a:t>正则化项）。</a:t>
            </a:r>
            <a:endParaRPr lang="en-US" altLang="zh-CN" sz="2000" b="1" dirty="0">
              <a:solidFill>
                <a:srgbClr val="FF0000"/>
              </a:solidFill>
            </a:endParaRPr>
          </a:p>
          <a:p>
            <a:endParaRPr lang="en-US" altLang="zh-CN" sz="2000" b="1" dirty="0">
              <a:solidFill>
                <a:srgbClr val="FF0000"/>
              </a:solidFill>
            </a:endParaRPr>
          </a:p>
          <a:p>
            <a:pPr marL="457200" indent="-457200">
              <a:buFont typeface="Wingdings" panose="05000000000000000000" pitchFamily="2" charset="2"/>
              <a:buChar char="n"/>
            </a:pPr>
            <a:r>
              <a:rPr lang="zh-CN" altLang="en-US" sz="2000" b="1" dirty="0">
                <a:solidFill>
                  <a:srgbClr val="FF0000"/>
                </a:solidFill>
              </a:rPr>
              <a:t>自然风险函数（可忽略）</a:t>
            </a:r>
            <a:endParaRPr lang="en-US" altLang="zh-CN" sz="2000" b="1" dirty="0">
              <a:solidFill>
                <a:srgbClr val="FF0000"/>
              </a:solidFill>
            </a:endParaRPr>
          </a:p>
          <a:p>
            <a:pPr fontAlgn="base">
              <a:spcBef>
                <a:spcPct val="0"/>
              </a:spcBef>
              <a:spcAft>
                <a:spcPct val="0"/>
              </a:spcAft>
            </a:pPr>
            <a:r>
              <a:rPr lang="zh-CN" altLang="zh-CN" sz="2000" dirty="0">
                <a:solidFill>
                  <a:srgbClr val="121212"/>
                </a:solidFill>
                <a:latin typeface="+mn-ea"/>
              </a:rPr>
              <a:t>风险函数是损失函数的期望，这是由于我们输入输出的</a:t>
            </a:r>
            <a:r>
              <a:rPr lang="zh-CN" altLang="en-US" sz="2000" dirty="0">
                <a:solidFill>
                  <a:srgbClr val="121212"/>
                </a:solidFill>
                <a:latin typeface="+mn-ea"/>
              </a:rPr>
              <a:t>（</a:t>
            </a:r>
            <a:r>
              <a:rPr lang="en-US" altLang="zh-CN" sz="2000" dirty="0">
                <a:solidFill>
                  <a:srgbClr val="121212"/>
                </a:solidFill>
                <a:latin typeface="+mn-ea"/>
              </a:rPr>
              <a:t>X</a:t>
            </a:r>
            <a:r>
              <a:rPr lang="zh-CN" altLang="en-US" sz="2000" dirty="0">
                <a:solidFill>
                  <a:srgbClr val="121212"/>
                </a:solidFill>
                <a:latin typeface="+mn-ea"/>
              </a:rPr>
              <a:t>，</a:t>
            </a:r>
            <a:r>
              <a:rPr lang="en-US" altLang="zh-CN" sz="2000" dirty="0">
                <a:solidFill>
                  <a:srgbClr val="121212"/>
                </a:solidFill>
                <a:latin typeface="+mn-ea"/>
              </a:rPr>
              <a:t>Y</a:t>
            </a:r>
            <a:r>
              <a:rPr lang="zh-CN" altLang="en-US" sz="2000" dirty="0">
                <a:solidFill>
                  <a:srgbClr val="121212"/>
                </a:solidFill>
                <a:latin typeface="+mn-ea"/>
              </a:rPr>
              <a:t>）</a:t>
            </a:r>
            <a:r>
              <a:rPr lang="zh-CN" altLang="zh-CN" sz="2000" dirty="0">
                <a:solidFill>
                  <a:srgbClr val="121212"/>
                </a:solidFill>
                <a:latin typeface="+mn-ea"/>
              </a:rPr>
              <a:t>遵循一个联合分布，但是这个联合分布是未知的，所以无法计算。 </a:t>
            </a:r>
            <a:endParaRPr lang="en-US" altLang="zh-CN" sz="2000" dirty="0">
              <a:solidFill>
                <a:srgbClr val="121212"/>
              </a:solidFill>
              <a:latin typeface="+mn-ea"/>
            </a:endParaRPr>
          </a:p>
          <a:p>
            <a:pPr marL="457200" indent="-457200">
              <a:buFont typeface="Wingdings" panose="05000000000000000000" pitchFamily="2" charset="2"/>
              <a:buChar char="n"/>
            </a:pPr>
            <a:r>
              <a:rPr lang="zh-CN" altLang="en-US" sz="2000" b="1" dirty="0">
                <a:solidFill>
                  <a:srgbClr val="FF0000"/>
                </a:solidFill>
              </a:rPr>
              <a:t>经验风险</a:t>
            </a:r>
            <a:endParaRPr lang="en-US" altLang="zh-CN" sz="2000" b="1" dirty="0">
              <a:solidFill>
                <a:srgbClr val="FF0000"/>
              </a:solidFill>
            </a:endParaRPr>
          </a:p>
          <a:p>
            <a:pPr fontAlgn="base">
              <a:spcBef>
                <a:spcPct val="0"/>
              </a:spcBef>
              <a:spcAft>
                <a:spcPct val="0"/>
              </a:spcAft>
            </a:pPr>
            <a:r>
              <a:rPr lang="zh-CN" altLang="en-US" sz="2000" dirty="0">
                <a:solidFill>
                  <a:srgbClr val="121212"/>
                </a:solidFill>
                <a:latin typeface="+mn-ea"/>
              </a:rPr>
              <a:t>使用现有的历史数据，也就是训练数据计算训练数据的平均损失</a:t>
            </a:r>
            <a:r>
              <a:rPr lang="en-US" altLang="zh-CN" sz="2000" dirty="0">
                <a:solidFill>
                  <a:srgbClr val="121212"/>
                </a:solidFill>
                <a:latin typeface="+mn-ea"/>
              </a:rPr>
              <a:t>(average function) </a:t>
            </a:r>
            <a:r>
              <a:rPr lang="zh-CN" altLang="en-US" sz="2000" dirty="0">
                <a:solidFill>
                  <a:srgbClr val="121212"/>
                </a:solidFill>
                <a:latin typeface="+mn-ea"/>
              </a:rPr>
              <a:t>，该损失就是经验风险（</a:t>
            </a:r>
            <a:r>
              <a:rPr lang="en-US" altLang="zh-CN" sz="2000" dirty="0">
                <a:solidFill>
                  <a:srgbClr val="121212"/>
                </a:solidFill>
                <a:latin typeface="+mn-ea"/>
              </a:rPr>
              <a:t>empirical risk</a:t>
            </a:r>
            <a:r>
              <a:rPr lang="zh-CN" altLang="en-US" sz="2000" dirty="0">
                <a:solidFill>
                  <a:srgbClr val="121212"/>
                </a:solidFill>
                <a:latin typeface="+mn-ea"/>
              </a:rPr>
              <a:t>），即</a:t>
            </a:r>
            <a:endParaRPr lang="en-US" altLang="zh-CN" sz="2000" dirty="0">
              <a:solidFill>
                <a:srgbClr val="121212"/>
              </a:solidFill>
              <a:latin typeface="+mn-ea"/>
            </a:endParaRPr>
          </a:p>
          <a:p>
            <a:endParaRPr lang="en-US" altLang="zh-CN" sz="2000" b="1" dirty="0">
              <a:solidFill>
                <a:srgbClr val="FF0000"/>
              </a:solidFill>
            </a:endParaRPr>
          </a:p>
          <a:p>
            <a:endParaRPr lang="en-US" altLang="zh-CN" sz="2000" b="1" dirty="0">
              <a:solidFill>
                <a:srgbClr val="FF0000"/>
              </a:solidFill>
            </a:endParaRPr>
          </a:p>
          <a:p>
            <a:pPr fontAlgn="base">
              <a:spcBef>
                <a:spcPct val="0"/>
              </a:spcBef>
              <a:spcAft>
                <a:spcPct val="0"/>
              </a:spcAft>
            </a:pPr>
            <a:r>
              <a:rPr lang="zh-CN" altLang="en-US" sz="2000" dirty="0">
                <a:solidFill>
                  <a:srgbClr val="121212"/>
                </a:solidFill>
                <a:latin typeface="+mn-ea"/>
              </a:rPr>
              <a:t>我们的目标就是最小化平均损失，该过程称为经验风险最小化。</a:t>
            </a:r>
            <a:endParaRPr lang="en-US" altLang="zh-CN" sz="2000" dirty="0">
              <a:solidFill>
                <a:srgbClr val="121212"/>
              </a:solidFill>
              <a:latin typeface="+mn-ea"/>
            </a:endParaRPr>
          </a:p>
        </p:txBody>
      </p:sp>
      <p:sp>
        <p:nvSpPr>
          <p:cNvPr id="3" name="AutoShape 2" descr="[公式]">
            <a:extLst>
              <a:ext uri="{FF2B5EF4-FFF2-40B4-BE49-F238E27FC236}">
                <a16:creationId xmlns:a16="http://schemas.microsoft.com/office/drawing/2014/main" id="{E557092A-43CE-4A70-84F7-39F580A0FEAB}"/>
              </a:ext>
            </a:extLst>
          </p:cNvPr>
          <p:cNvSpPr>
            <a:spLocks noChangeAspect="1" noChangeArrowheads="1"/>
          </p:cNvSpPr>
          <p:nvPr/>
        </p:nvSpPr>
        <p:spPr bwMode="auto">
          <a:xfrm>
            <a:off x="34321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0" name="图片 9">
            <a:extLst>
              <a:ext uri="{FF2B5EF4-FFF2-40B4-BE49-F238E27FC236}">
                <a16:creationId xmlns:a16="http://schemas.microsoft.com/office/drawing/2014/main" id="{570D29F0-5787-44A1-BDEB-E42D25E5FEB3}"/>
              </a:ext>
            </a:extLst>
          </p:cNvPr>
          <p:cNvPicPr>
            <a:picLocks noChangeAspect="1"/>
          </p:cNvPicPr>
          <p:nvPr/>
        </p:nvPicPr>
        <p:blipFill>
          <a:blip r:embed="rId3"/>
          <a:stretch>
            <a:fillRect/>
          </a:stretch>
        </p:blipFill>
        <p:spPr>
          <a:xfrm>
            <a:off x="4943872" y="4437112"/>
            <a:ext cx="1619250" cy="657225"/>
          </a:xfrm>
          <a:prstGeom prst="rect">
            <a:avLst/>
          </a:prstGeom>
        </p:spPr>
      </p:pic>
    </p:spTree>
    <p:extLst>
      <p:ext uri="{BB962C8B-B14F-4D97-AF65-F5344CB8AC3E}">
        <p14:creationId xmlns:p14="http://schemas.microsoft.com/office/powerpoint/2010/main" val="3762357338"/>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0-#ppt_w/2"/>
                                          </p:val>
                                        </p:tav>
                                        <p:tav tm="100000">
                                          <p:val>
                                            <p:strVal val="#ppt_x"/>
                                          </p:val>
                                        </p:tav>
                                      </p:tavLst>
                                    </p:anim>
                                    <p:anim calcmode="lin" valueType="num">
                                      <p:cBhvr additive="base">
                                        <p:cTn id="13" dur="500" fill="hold"/>
                                        <p:tgtEl>
                                          <p:spTgt spid="4"/>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2" presetClass="entr" presetSubtype="1" fill="hold" grpId="0" nodeType="afterEffect">
                                  <p:stCondLst>
                                    <p:cond delay="0"/>
                                  </p:stCondLst>
                                  <p:iterate type="lt">
                                    <p:tmPct val="10000"/>
                                  </p:iterate>
                                  <p:childTnLst>
                                    <p:set>
                                      <p:cBhvr>
                                        <p:cTn id="16" dur="1" fill="hold">
                                          <p:stCondLst>
                                            <p:cond delay="0"/>
                                          </p:stCondLst>
                                        </p:cTn>
                                        <p:tgtEl>
                                          <p:spTgt spid="9"/>
                                        </p:tgtEl>
                                        <p:attrNameLst>
                                          <p:attrName>style.visibility</p:attrName>
                                        </p:attrNameLst>
                                      </p:cBhvr>
                                      <p:to>
                                        <p:strVal val="visible"/>
                                      </p:to>
                                    </p:set>
                                    <p:anim calcmode="lin" valueType="num">
                                      <p:cBhvr additive="base">
                                        <p:cTn id="17" dur="250"/>
                                        <p:tgtEl>
                                          <p:spTgt spid="9"/>
                                        </p:tgtEl>
                                        <p:attrNameLst>
                                          <p:attrName>ppt_y</p:attrName>
                                        </p:attrNameLst>
                                      </p:cBhvr>
                                      <p:tavLst>
                                        <p:tav tm="0">
                                          <p:val>
                                            <p:strVal val="#ppt_y-#ppt_h*1.125000"/>
                                          </p:val>
                                        </p:tav>
                                        <p:tav tm="100000">
                                          <p:val>
                                            <p:strVal val="#ppt_y"/>
                                          </p:val>
                                        </p:tav>
                                      </p:tavLst>
                                    </p:anim>
                                    <p:animEffect transition="in" filter="wipe(down)">
                                      <p:cBhvr>
                                        <p:cTn id="18" dur="250"/>
                                        <p:tgtEl>
                                          <p:spTgt spid="9"/>
                                        </p:tgtEl>
                                      </p:cBhvr>
                                    </p:animEffect>
                                  </p:childTnLst>
                                </p:cTn>
                              </p:par>
                            </p:childTnLst>
                          </p:cTn>
                        </p:par>
                        <p:par>
                          <p:cTn id="19" fill="hold">
                            <p:stCondLst>
                              <p:cond delay="1325"/>
                            </p:stCondLst>
                            <p:childTnLst>
                              <p:par>
                                <p:cTn id="20" presetID="22" presetClass="entr" presetSubtype="1" fill="hold" grpId="0" nodeType="after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up)">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p:bldP spid="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p:cNvSpPr/>
          <p:nvPr/>
        </p:nvSpPr>
        <p:spPr>
          <a:xfrm flipV="1">
            <a:off x="3472892" y="836712"/>
            <a:ext cx="144016" cy="14401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a:endCxn id="4" idx="2"/>
          </p:cNvCxnSpPr>
          <p:nvPr/>
        </p:nvCxnSpPr>
        <p:spPr>
          <a:xfrm flipV="1">
            <a:off x="-30820" y="908720"/>
            <a:ext cx="3503712"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283263" y="447055"/>
            <a:ext cx="3162589" cy="461665"/>
          </a:xfrm>
          <a:prstGeom prst="rect">
            <a:avLst/>
          </a:prstGeom>
          <a:noFill/>
        </p:spPr>
        <p:txBody>
          <a:bodyPr wrap="square" rtlCol="0">
            <a:spAutoFit/>
          </a:bodyPr>
          <a:lstStyle/>
          <a:p>
            <a:r>
              <a:rPr lang="zh-CN" altLang="en-US" sz="2400" dirty="0">
                <a:latin typeface="Agency FB" panose="020B0503020202020204" pitchFamily="34" charset="0"/>
              </a:rPr>
              <a:t>基础概念</a:t>
            </a:r>
            <a:endParaRPr lang="en-US" altLang="zh-CN" sz="2400" dirty="0">
              <a:latin typeface="Agency FB" panose="020B0503020202020204" pitchFamily="34" charset="0"/>
            </a:endParaRPr>
          </a:p>
        </p:txBody>
      </p:sp>
      <p:sp>
        <p:nvSpPr>
          <p:cNvPr id="7" name="文本框 6">
            <a:extLst>
              <a:ext uri="{FF2B5EF4-FFF2-40B4-BE49-F238E27FC236}">
                <a16:creationId xmlns:a16="http://schemas.microsoft.com/office/drawing/2014/main" id="{D8DC2788-085A-49A1-99C1-2B2A79BC6D17}"/>
              </a:ext>
            </a:extLst>
          </p:cNvPr>
          <p:cNvSpPr txBox="1"/>
          <p:nvPr/>
        </p:nvSpPr>
        <p:spPr>
          <a:xfrm>
            <a:off x="381319" y="1195437"/>
            <a:ext cx="11429361" cy="1323439"/>
          </a:xfrm>
          <a:prstGeom prst="rect">
            <a:avLst/>
          </a:prstGeom>
          <a:noFill/>
        </p:spPr>
        <p:txBody>
          <a:bodyPr wrap="square" rtlCol="0">
            <a:spAutoFit/>
          </a:bodyPr>
          <a:lstStyle/>
          <a:p>
            <a:pPr marL="342900" indent="-342900">
              <a:buFont typeface="Wingdings" panose="05000000000000000000" pitchFamily="2" charset="2"/>
              <a:buChar char="l"/>
            </a:pPr>
            <a:r>
              <a:rPr lang="zh-CN" altLang="en-US" sz="2000" b="1" dirty="0"/>
              <a:t>目标函数</a:t>
            </a:r>
            <a:r>
              <a:rPr lang="en-US" altLang="zh-CN" sz="2000" b="1" dirty="0"/>
              <a:t>(Object Function) </a:t>
            </a:r>
          </a:p>
          <a:p>
            <a:r>
              <a:rPr lang="en-US" altLang="zh-CN" sz="2000" b="1" dirty="0">
                <a:solidFill>
                  <a:srgbClr val="FF0000"/>
                </a:solidFill>
              </a:rPr>
              <a:t>WHY</a:t>
            </a:r>
            <a:r>
              <a:rPr lang="zh-CN" altLang="en-US" sz="2000" b="1" dirty="0">
                <a:solidFill>
                  <a:srgbClr val="FF0000"/>
                </a:solidFill>
              </a:rPr>
              <a:t>？</a:t>
            </a:r>
            <a:r>
              <a:rPr lang="en-US" altLang="zh-CN" sz="2000" b="1" dirty="0">
                <a:solidFill>
                  <a:srgbClr val="FF0000"/>
                </a:solidFill>
              </a:rPr>
              <a:t>WHAT</a:t>
            </a:r>
            <a:r>
              <a:rPr lang="zh-CN" altLang="en-US" sz="2000" b="1" dirty="0">
                <a:solidFill>
                  <a:srgbClr val="FF0000"/>
                </a:solidFill>
              </a:rPr>
              <a:t>？</a:t>
            </a:r>
            <a:r>
              <a:rPr lang="en-US" altLang="zh-CN" sz="2000" b="1" dirty="0">
                <a:solidFill>
                  <a:srgbClr val="FF0000"/>
                </a:solidFill>
              </a:rPr>
              <a:t>HOW</a:t>
            </a:r>
            <a:r>
              <a:rPr lang="zh-CN" altLang="en-US" sz="2000" b="1" dirty="0">
                <a:solidFill>
                  <a:srgbClr val="FF0000"/>
                </a:solidFill>
              </a:rPr>
              <a:t>？</a:t>
            </a:r>
            <a:endParaRPr lang="en-US" altLang="zh-CN" sz="2000" b="1" dirty="0">
              <a:solidFill>
                <a:srgbClr val="FF0000"/>
              </a:solidFill>
            </a:endParaRPr>
          </a:p>
          <a:p>
            <a:endParaRPr lang="en-US" altLang="zh-CN" sz="2000" b="1" dirty="0">
              <a:solidFill>
                <a:srgbClr val="FF0000"/>
              </a:solidFill>
            </a:endParaRPr>
          </a:p>
          <a:p>
            <a:r>
              <a:rPr lang="zh-CN" altLang="en-US" sz="2000" b="1" dirty="0">
                <a:solidFill>
                  <a:srgbClr val="FF0000"/>
                </a:solidFill>
              </a:rPr>
              <a:t>最终需要优化的函数。等于经验风险</a:t>
            </a:r>
            <a:r>
              <a:rPr lang="en-US" altLang="zh-CN" sz="2000" b="1" dirty="0">
                <a:solidFill>
                  <a:srgbClr val="FF0000"/>
                </a:solidFill>
              </a:rPr>
              <a:t>+</a:t>
            </a:r>
            <a:r>
              <a:rPr lang="zh-CN" altLang="en-US" sz="2000" b="1" dirty="0">
                <a:solidFill>
                  <a:srgbClr val="FF0000"/>
                </a:solidFill>
              </a:rPr>
              <a:t>结构风险（也就是</a:t>
            </a:r>
            <a:r>
              <a:rPr lang="en-US" altLang="zh-CN" sz="2000" b="1" dirty="0">
                <a:solidFill>
                  <a:srgbClr val="FF0000"/>
                </a:solidFill>
              </a:rPr>
              <a:t>Cost Function + </a:t>
            </a:r>
            <a:r>
              <a:rPr lang="zh-CN" altLang="en-US" sz="2000" b="1" dirty="0">
                <a:solidFill>
                  <a:srgbClr val="FF0000"/>
                </a:solidFill>
              </a:rPr>
              <a:t>正则化项）。</a:t>
            </a:r>
            <a:endParaRPr lang="en-US" altLang="zh-CN" sz="2000" b="1" dirty="0">
              <a:solidFill>
                <a:srgbClr val="FF0000"/>
              </a:solidFill>
            </a:endParaRPr>
          </a:p>
        </p:txBody>
      </p:sp>
      <p:sp>
        <p:nvSpPr>
          <p:cNvPr id="3" name="AutoShape 2" descr="[公式]">
            <a:extLst>
              <a:ext uri="{FF2B5EF4-FFF2-40B4-BE49-F238E27FC236}">
                <a16:creationId xmlns:a16="http://schemas.microsoft.com/office/drawing/2014/main" id="{E557092A-43CE-4A70-84F7-39F580A0FEAB}"/>
              </a:ext>
            </a:extLst>
          </p:cNvPr>
          <p:cNvSpPr>
            <a:spLocks noChangeAspect="1" noChangeArrowheads="1"/>
          </p:cNvSpPr>
          <p:nvPr/>
        </p:nvSpPr>
        <p:spPr bwMode="auto">
          <a:xfrm>
            <a:off x="34321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2050" name="Picture 2" descr="preview">
            <a:extLst>
              <a:ext uri="{FF2B5EF4-FFF2-40B4-BE49-F238E27FC236}">
                <a16:creationId xmlns:a16="http://schemas.microsoft.com/office/drawing/2014/main" id="{EF1F05B7-8AC0-4550-9564-2EE94F7D7E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15480" y="2518876"/>
            <a:ext cx="7968208" cy="2356224"/>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6">
            <a:extLst>
              <a:ext uri="{FF2B5EF4-FFF2-40B4-BE49-F238E27FC236}">
                <a16:creationId xmlns:a16="http://schemas.microsoft.com/office/drawing/2014/main" id="{1D7C775E-8C5E-484D-BD4D-4D3ABC168327}"/>
              </a:ext>
            </a:extLst>
          </p:cNvPr>
          <p:cNvSpPr>
            <a:spLocks noChangeArrowheads="1"/>
          </p:cNvSpPr>
          <p:nvPr/>
        </p:nvSpPr>
        <p:spPr bwMode="auto">
          <a:xfrm>
            <a:off x="381319" y="4693067"/>
            <a:ext cx="11429360"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R="0" lvl="0" indent="0" fontAlgn="base">
              <a:lnSpc>
                <a:spcPct val="100000"/>
              </a:lnSpc>
              <a:spcBef>
                <a:spcPct val="0"/>
              </a:spcBef>
              <a:spcAft>
                <a:spcPct val="0"/>
              </a:spcAft>
              <a:buClrTx/>
              <a:buSzTx/>
              <a:buFontTx/>
              <a:buNone/>
              <a:tabLst/>
            </a:pPr>
            <a:r>
              <a:rPr lang="zh-CN" altLang="zh-CN" sz="2000" dirty="0">
                <a:solidFill>
                  <a:srgbClr val="121212"/>
                </a:solidFill>
                <a:latin typeface="+mn-ea"/>
              </a:rPr>
              <a:t>如果</a:t>
            </a:r>
            <a:r>
              <a:rPr lang="zh-CN" altLang="en-US" sz="2000" dirty="0">
                <a:solidFill>
                  <a:srgbClr val="121212"/>
                </a:solidFill>
                <a:latin typeface="+mn-ea"/>
              </a:rPr>
              <a:t>我们只考虑经验风险</a:t>
            </a:r>
            <a:r>
              <a:rPr lang="zh-CN" altLang="zh-CN" sz="2000" dirty="0">
                <a:solidFill>
                  <a:srgbClr val="121212"/>
                </a:solidFill>
                <a:latin typeface="+mn-ea"/>
              </a:rPr>
              <a:t>，那肯定是最右面的的经验风险函数最小了，因为它对历史的数据拟合的最好。但是我们从图上来看</a:t>
            </a:r>
            <a:r>
              <a:rPr lang="zh-CN" altLang="en-US" sz="2000" dirty="0">
                <a:solidFill>
                  <a:srgbClr val="121212"/>
                </a:solidFill>
                <a:latin typeface="+mn-ea"/>
              </a:rPr>
              <a:t>右边第三个</a:t>
            </a:r>
            <a:r>
              <a:rPr lang="zh-CN" altLang="zh-CN" sz="2000" dirty="0">
                <a:solidFill>
                  <a:srgbClr val="121212"/>
                </a:solidFill>
                <a:latin typeface="+mn-ea"/>
              </a:rPr>
              <a:t>肯定不是最好的，因为它过度学习历史数据，导致它在真正预测时效果会很不好，这种情况称为过拟合(over-fitting)。</a:t>
            </a:r>
            <a:endParaRPr lang="en-US" altLang="zh-CN" sz="2000" dirty="0">
              <a:solidFill>
                <a:srgbClr val="121212"/>
              </a:solidFill>
              <a:latin typeface="+mn-ea"/>
            </a:endParaRPr>
          </a:p>
          <a:p>
            <a:pPr marR="0" lvl="0" indent="0" fontAlgn="base">
              <a:lnSpc>
                <a:spcPct val="100000"/>
              </a:lnSpc>
              <a:spcBef>
                <a:spcPct val="0"/>
              </a:spcBef>
              <a:spcAft>
                <a:spcPct val="0"/>
              </a:spcAft>
              <a:buClrTx/>
              <a:buSzTx/>
              <a:buFontTx/>
              <a:buNone/>
              <a:tabLst/>
            </a:pPr>
            <a:endParaRPr lang="en-US" altLang="zh-CN" sz="2000" dirty="0">
              <a:solidFill>
                <a:srgbClr val="121212"/>
              </a:solidFill>
              <a:latin typeface="+mn-ea"/>
            </a:endParaRPr>
          </a:p>
          <a:p>
            <a:pPr marR="0" lvl="0" indent="0" fontAlgn="base">
              <a:lnSpc>
                <a:spcPct val="100000"/>
              </a:lnSpc>
              <a:spcBef>
                <a:spcPct val="0"/>
              </a:spcBef>
              <a:spcAft>
                <a:spcPct val="0"/>
              </a:spcAft>
              <a:buClrTx/>
              <a:buSzTx/>
              <a:buFontTx/>
              <a:buNone/>
              <a:tabLst/>
            </a:pPr>
            <a:r>
              <a:rPr lang="zh-CN" altLang="en-US" sz="2000" dirty="0">
                <a:solidFill>
                  <a:srgbClr val="121212"/>
                </a:solidFill>
                <a:latin typeface="+mn-ea"/>
              </a:rPr>
              <a:t>为什么会造成这种结果？大白话说就是它的函数太复杂了，都有四次方了，这就引出了下面的概念，我们不仅要让经验风险最小化，还要让结构风险最小化。</a:t>
            </a:r>
            <a:endParaRPr lang="zh-CN" altLang="zh-CN" sz="2000" dirty="0">
              <a:solidFill>
                <a:srgbClr val="121212"/>
              </a:solidFill>
              <a:latin typeface="+mn-ea"/>
            </a:endParaRPr>
          </a:p>
        </p:txBody>
      </p:sp>
      <p:sp>
        <p:nvSpPr>
          <p:cNvPr id="13" name="AutoShape 8" descr="[公式]">
            <a:extLst>
              <a:ext uri="{FF2B5EF4-FFF2-40B4-BE49-F238E27FC236}">
                <a16:creationId xmlns:a16="http://schemas.microsoft.com/office/drawing/2014/main" id="{3B151B13-88AE-47D1-A17E-AB83318390A2}"/>
              </a:ext>
            </a:extLst>
          </p:cNvPr>
          <p:cNvSpPr>
            <a:spLocks noChangeAspect="1" noChangeArrowheads="1"/>
          </p:cNvSpPr>
          <p:nvPr/>
        </p:nvSpPr>
        <p:spPr bwMode="auto">
          <a:xfrm flipV="1">
            <a:off x="15636875" y="-1014094"/>
            <a:ext cx="141599" cy="4571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2857184750"/>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0-#ppt_w/2"/>
                                          </p:val>
                                        </p:tav>
                                        <p:tav tm="100000">
                                          <p:val>
                                            <p:strVal val="#ppt_x"/>
                                          </p:val>
                                        </p:tav>
                                      </p:tavLst>
                                    </p:anim>
                                    <p:anim calcmode="lin" valueType="num">
                                      <p:cBhvr additive="base">
                                        <p:cTn id="13" dur="500" fill="hold"/>
                                        <p:tgtEl>
                                          <p:spTgt spid="4"/>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2" presetClass="entr" presetSubtype="1" fill="hold" grpId="0" nodeType="afterEffect">
                                  <p:stCondLst>
                                    <p:cond delay="0"/>
                                  </p:stCondLst>
                                  <p:iterate type="lt">
                                    <p:tmPct val="10000"/>
                                  </p:iterate>
                                  <p:childTnLst>
                                    <p:set>
                                      <p:cBhvr>
                                        <p:cTn id="16" dur="1" fill="hold">
                                          <p:stCondLst>
                                            <p:cond delay="0"/>
                                          </p:stCondLst>
                                        </p:cTn>
                                        <p:tgtEl>
                                          <p:spTgt spid="9"/>
                                        </p:tgtEl>
                                        <p:attrNameLst>
                                          <p:attrName>style.visibility</p:attrName>
                                        </p:attrNameLst>
                                      </p:cBhvr>
                                      <p:to>
                                        <p:strVal val="visible"/>
                                      </p:to>
                                    </p:set>
                                    <p:anim calcmode="lin" valueType="num">
                                      <p:cBhvr additive="base">
                                        <p:cTn id="17" dur="250"/>
                                        <p:tgtEl>
                                          <p:spTgt spid="9"/>
                                        </p:tgtEl>
                                        <p:attrNameLst>
                                          <p:attrName>ppt_y</p:attrName>
                                        </p:attrNameLst>
                                      </p:cBhvr>
                                      <p:tavLst>
                                        <p:tav tm="0">
                                          <p:val>
                                            <p:strVal val="#ppt_y-#ppt_h*1.125000"/>
                                          </p:val>
                                        </p:tav>
                                        <p:tav tm="100000">
                                          <p:val>
                                            <p:strVal val="#ppt_y"/>
                                          </p:val>
                                        </p:tav>
                                      </p:tavLst>
                                    </p:anim>
                                    <p:animEffect transition="in" filter="wipe(down)">
                                      <p:cBhvr>
                                        <p:cTn id="18" dur="250"/>
                                        <p:tgtEl>
                                          <p:spTgt spid="9"/>
                                        </p:tgtEl>
                                      </p:cBhvr>
                                    </p:animEffect>
                                  </p:childTnLst>
                                </p:cTn>
                              </p:par>
                            </p:childTnLst>
                          </p:cTn>
                        </p:par>
                        <p:par>
                          <p:cTn id="19" fill="hold">
                            <p:stCondLst>
                              <p:cond delay="1325"/>
                            </p:stCondLst>
                            <p:childTnLst>
                              <p:par>
                                <p:cTn id="20" presetID="22" presetClass="entr" presetSubtype="1" fill="hold" grpId="0" nodeType="after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up)">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p:bldP spid="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p:cNvSpPr/>
          <p:nvPr/>
        </p:nvSpPr>
        <p:spPr>
          <a:xfrm flipV="1">
            <a:off x="3472892" y="836712"/>
            <a:ext cx="144016" cy="14401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a:endCxn id="4" idx="2"/>
          </p:cNvCxnSpPr>
          <p:nvPr/>
        </p:nvCxnSpPr>
        <p:spPr>
          <a:xfrm flipV="1">
            <a:off x="-30820" y="908720"/>
            <a:ext cx="3503712"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283263" y="447055"/>
            <a:ext cx="3162589" cy="461665"/>
          </a:xfrm>
          <a:prstGeom prst="rect">
            <a:avLst/>
          </a:prstGeom>
          <a:noFill/>
        </p:spPr>
        <p:txBody>
          <a:bodyPr wrap="square" rtlCol="0">
            <a:spAutoFit/>
          </a:bodyPr>
          <a:lstStyle/>
          <a:p>
            <a:r>
              <a:rPr lang="zh-CN" altLang="en-US" sz="2400" dirty="0">
                <a:latin typeface="Agency FB" panose="020B0503020202020204" pitchFamily="34" charset="0"/>
              </a:rPr>
              <a:t>基础概念</a:t>
            </a:r>
            <a:endParaRPr lang="en-US" altLang="zh-CN" sz="2400" dirty="0">
              <a:latin typeface="Agency FB" panose="020B0503020202020204" pitchFamily="34" charset="0"/>
            </a:endParaRPr>
          </a:p>
        </p:txBody>
      </p:sp>
      <p:sp>
        <p:nvSpPr>
          <p:cNvPr id="7" name="文本框 6">
            <a:extLst>
              <a:ext uri="{FF2B5EF4-FFF2-40B4-BE49-F238E27FC236}">
                <a16:creationId xmlns:a16="http://schemas.microsoft.com/office/drawing/2014/main" id="{D8DC2788-085A-49A1-99C1-2B2A79BC6D17}"/>
              </a:ext>
            </a:extLst>
          </p:cNvPr>
          <p:cNvSpPr txBox="1"/>
          <p:nvPr/>
        </p:nvSpPr>
        <p:spPr>
          <a:xfrm>
            <a:off x="381319" y="1195437"/>
            <a:ext cx="11429361" cy="3477875"/>
          </a:xfrm>
          <a:prstGeom prst="rect">
            <a:avLst/>
          </a:prstGeom>
          <a:noFill/>
        </p:spPr>
        <p:txBody>
          <a:bodyPr wrap="square" rtlCol="0">
            <a:spAutoFit/>
          </a:bodyPr>
          <a:lstStyle/>
          <a:p>
            <a:pPr marL="342900" indent="-342900">
              <a:buFont typeface="Wingdings" panose="05000000000000000000" pitchFamily="2" charset="2"/>
              <a:buChar char="l"/>
            </a:pPr>
            <a:r>
              <a:rPr lang="zh-CN" altLang="en-US" sz="2000" b="1" dirty="0"/>
              <a:t>目标函数</a:t>
            </a:r>
            <a:r>
              <a:rPr lang="en-US" altLang="zh-CN" sz="2000" b="1" dirty="0"/>
              <a:t>(Object Function) </a:t>
            </a:r>
          </a:p>
          <a:p>
            <a:r>
              <a:rPr lang="en-US" altLang="zh-CN" sz="2000" b="1" dirty="0">
                <a:solidFill>
                  <a:srgbClr val="FF0000"/>
                </a:solidFill>
              </a:rPr>
              <a:t>WHY</a:t>
            </a:r>
            <a:r>
              <a:rPr lang="zh-CN" altLang="en-US" sz="2000" b="1" dirty="0">
                <a:solidFill>
                  <a:srgbClr val="FF0000"/>
                </a:solidFill>
              </a:rPr>
              <a:t>？</a:t>
            </a:r>
            <a:r>
              <a:rPr lang="en-US" altLang="zh-CN" sz="2000" b="1" dirty="0">
                <a:solidFill>
                  <a:srgbClr val="FF0000"/>
                </a:solidFill>
              </a:rPr>
              <a:t>WHAT</a:t>
            </a:r>
            <a:r>
              <a:rPr lang="zh-CN" altLang="en-US" sz="2000" b="1" dirty="0">
                <a:solidFill>
                  <a:srgbClr val="FF0000"/>
                </a:solidFill>
              </a:rPr>
              <a:t>？</a:t>
            </a:r>
            <a:r>
              <a:rPr lang="en-US" altLang="zh-CN" sz="2000" b="1" dirty="0">
                <a:solidFill>
                  <a:srgbClr val="FF0000"/>
                </a:solidFill>
              </a:rPr>
              <a:t>HOW</a:t>
            </a:r>
            <a:r>
              <a:rPr lang="zh-CN" altLang="en-US" sz="2000" b="1" dirty="0">
                <a:solidFill>
                  <a:srgbClr val="FF0000"/>
                </a:solidFill>
              </a:rPr>
              <a:t>？</a:t>
            </a:r>
            <a:endParaRPr lang="en-US" altLang="zh-CN" sz="2000" b="1" dirty="0">
              <a:solidFill>
                <a:srgbClr val="FF0000"/>
              </a:solidFill>
            </a:endParaRPr>
          </a:p>
          <a:p>
            <a:endParaRPr lang="en-US" altLang="zh-CN" sz="2000" b="1" dirty="0">
              <a:solidFill>
                <a:srgbClr val="FF0000"/>
              </a:solidFill>
            </a:endParaRPr>
          </a:p>
          <a:p>
            <a:r>
              <a:rPr lang="zh-CN" altLang="en-US" sz="2000" b="1" dirty="0">
                <a:solidFill>
                  <a:srgbClr val="FF0000"/>
                </a:solidFill>
              </a:rPr>
              <a:t>最终需要优化的函数。等于经验风险</a:t>
            </a:r>
            <a:r>
              <a:rPr lang="en-US" altLang="zh-CN" sz="2000" b="1" dirty="0">
                <a:solidFill>
                  <a:srgbClr val="FF0000"/>
                </a:solidFill>
              </a:rPr>
              <a:t>+</a:t>
            </a:r>
            <a:r>
              <a:rPr lang="zh-CN" altLang="en-US" sz="2000" b="1" dirty="0">
                <a:solidFill>
                  <a:srgbClr val="FF0000"/>
                </a:solidFill>
              </a:rPr>
              <a:t>结构风险（也就是</a:t>
            </a:r>
            <a:r>
              <a:rPr lang="en-US" altLang="zh-CN" sz="2000" b="1" dirty="0">
                <a:solidFill>
                  <a:srgbClr val="FF0000"/>
                </a:solidFill>
              </a:rPr>
              <a:t>Cost Function + </a:t>
            </a:r>
            <a:r>
              <a:rPr lang="zh-CN" altLang="en-US" sz="2000" b="1" dirty="0">
                <a:solidFill>
                  <a:srgbClr val="FF0000"/>
                </a:solidFill>
              </a:rPr>
              <a:t>正则化项）。</a:t>
            </a:r>
            <a:endParaRPr lang="en-US" altLang="zh-CN" sz="2000" b="1" dirty="0">
              <a:solidFill>
                <a:srgbClr val="FF0000"/>
              </a:solidFill>
            </a:endParaRPr>
          </a:p>
          <a:p>
            <a:endParaRPr lang="en-US" altLang="zh-CN" sz="2000" b="1" dirty="0">
              <a:solidFill>
                <a:srgbClr val="FF0000"/>
              </a:solidFill>
            </a:endParaRPr>
          </a:p>
          <a:p>
            <a:pPr marL="342900" indent="-342900">
              <a:buFont typeface="Wingdings" panose="05000000000000000000" pitchFamily="2" charset="2"/>
              <a:buChar char="n"/>
            </a:pPr>
            <a:r>
              <a:rPr lang="zh-CN" altLang="en-US" sz="2000" b="1" dirty="0">
                <a:solidFill>
                  <a:srgbClr val="FF0000"/>
                </a:solidFill>
              </a:rPr>
              <a:t>结构风险</a:t>
            </a:r>
            <a:endParaRPr lang="en-US" altLang="zh-CN" sz="2000" b="1" dirty="0">
              <a:solidFill>
                <a:srgbClr val="FF0000"/>
              </a:solidFill>
            </a:endParaRPr>
          </a:p>
          <a:p>
            <a:endParaRPr lang="en-US" altLang="zh-CN" sz="2000" b="1" dirty="0">
              <a:solidFill>
                <a:srgbClr val="FF0000"/>
              </a:solidFill>
            </a:endParaRPr>
          </a:p>
          <a:p>
            <a:r>
              <a:rPr lang="zh-CN" altLang="en-US" sz="2000" dirty="0">
                <a:solidFill>
                  <a:srgbClr val="121212"/>
                </a:solidFill>
                <a:latin typeface="+mn-ea"/>
              </a:rPr>
              <a:t>我们需要定义一个函数</a:t>
            </a:r>
            <a:r>
              <a:rPr lang="en-US" altLang="zh-CN" sz="2000" dirty="0">
                <a:solidFill>
                  <a:srgbClr val="121212"/>
                </a:solidFill>
                <a:latin typeface="+mn-ea"/>
              </a:rPr>
              <a:t>[J(f)]</a:t>
            </a:r>
            <a:r>
              <a:rPr lang="zh-CN" altLang="en-US" sz="2000" dirty="0">
                <a:solidFill>
                  <a:srgbClr val="121212"/>
                </a:solidFill>
                <a:latin typeface="+mn-ea"/>
              </a:rPr>
              <a:t>专门用来</a:t>
            </a:r>
            <a:r>
              <a:rPr lang="zh-CN" altLang="en-US" sz="2000" dirty="0">
                <a:solidFill>
                  <a:srgbClr val="FF0000"/>
                </a:solidFill>
                <a:latin typeface="+mn-ea"/>
              </a:rPr>
              <a:t>度量模型的复杂度</a:t>
            </a:r>
            <a:r>
              <a:rPr lang="zh-CN" altLang="en-US" sz="2000" dirty="0">
                <a:solidFill>
                  <a:srgbClr val="121212"/>
                </a:solidFill>
                <a:latin typeface="+mn-ea"/>
              </a:rPr>
              <a:t>，该函数度量的过程称为正则化。</a:t>
            </a:r>
            <a:endParaRPr lang="en-US" altLang="zh-CN" sz="2000" dirty="0">
              <a:solidFill>
                <a:srgbClr val="121212"/>
              </a:solidFill>
              <a:latin typeface="+mn-ea"/>
            </a:endParaRPr>
          </a:p>
          <a:p>
            <a:r>
              <a:rPr lang="zh-CN" altLang="en-US" sz="2000" dirty="0">
                <a:solidFill>
                  <a:srgbClr val="121212"/>
                </a:solidFill>
                <a:latin typeface="+mn-ea"/>
              </a:rPr>
              <a:t>常用的正则化有</a:t>
            </a:r>
            <a:r>
              <a:rPr lang="en-US" altLang="zh-CN" sz="2000" dirty="0">
                <a:solidFill>
                  <a:srgbClr val="121212"/>
                </a:solidFill>
                <a:latin typeface="+mn-ea"/>
              </a:rPr>
              <a:t>L1,L2</a:t>
            </a:r>
            <a:r>
              <a:rPr lang="zh-CN" altLang="en-US" sz="2000" dirty="0">
                <a:solidFill>
                  <a:srgbClr val="121212"/>
                </a:solidFill>
                <a:latin typeface="+mn-ea"/>
              </a:rPr>
              <a:t>范数。</a:t>
            </a:r>
            <a:endParaRPr lang="en-US" altLang="zh-CN" sz="2000" dirty="0">
              <a:solidFill>
                <a:srgbClr val="121212"/>
              </a:solidFill>
              <a:latin typeface="+mn-ea"/>
            </a:endParaRPr>
          </a:p>
          <a:p>
            <a:endParaRPr lang="en-US" altLang="zh-CN" sz="2000" dirty="0">
              <a:solidFill>
                <a:srgbClr val="121212"/>
              </a:solidFill>
              <a:latin typeface="+mn-ea"/>
            </a:endParaRPr>
          </a:p>
          <a:p>
            <a:r>
              <a:rPr lang="zh-CN" altLang="en-US" sz="2000" dirty="0">
                <a:solidFill>
                  <a:srgbClr val="121212"/>
                </a:solidFill>
                <a:latin typeface="+mn-ea"/>
              </a:rPr>
              <a:t>现在我们可以优化经验风险和结构风险，该优化函数就是目标函数，定义如下：</a:t>
            </a:r>
            <a:endParaRPr lang="en-US" altLang="zh-CN" sz="2000" dirty="0">
              <a:solidFill>
                <a:srgbClr val="121212"/>
              </a:solidFill>
              <a:latin typeface="+mn-ea"/>
            </a:endParaRPr>
          </a:p>
        </p:txBody>
      </p:sp>
      <p:sp>
        <p:nvSpPr>
          <p:cNvPr id="3" name="AutoShape 2" descr="[公式]">
            <a:extLst>
              <a:ext uri="{FF2B5EF4-FFF2-40B4-BE49-F238E27FC236}">
                <a16:creationId xmlns:a16="http://schemas.microsoft.com/office/drawing/2014/main" id="{E557092A-43CE-4A70-84F7-39F580A0FEAB}"/>
              </a:ext>
            </a:extLst>
          </p:cNvPr>
          <p:cNvSpPr>
            <a:spLocks noChangeAspect="1" noChangeArrowheads="1"/>
          </p:cNvSpPr>
          <p:nvPr/>
        </p:nvSpPr>
        <p:spPr bwMode="auto">
          <a:xfrm>
            <a:off x="34321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AutoShape 8" descr="[公式]">
            <a:extLst>
              <a:ext uri="{FF2B5EF4-FFF2-40B4-BE49-F238E27FC236}">
                <a16:creationId xmlns:a16="http://schemas.microsoft.com/office/drawing/2014/main" id="{3B151B13-88AE-47D1-A17E-AB83318390A2}"/>
              </a:ext>
            </a:extLst>
          </p:cNvPr>
          <p:cNvSpPr>
            <a:spLocks noChangeAspect="1" noChangeArrowheads="1"/>
          </p:cNvSpPr>
          <p:nvPr/>
        </p:nvSpPr>
        <p:spPr bwMode="auto">
          <a:xfrm flipV="1">
            <a:off x="15636875" y="-1014094"/>
            <a:ext cx="141599" cy="4571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2" name="图片 1">
            <a:extLst>
              <a:ext uri="{FF2B5EF4-FFF2-40B4-BE49-F238E27FC236}">
                <a16:creationId xmlns:a16="http://schemas.microsoft.com/office/drawing/2014/main" id="{FBF282F3-269C-4855-9261-CCE71BDAE59A}"/>
              </a:ext>
            </a:extLst>
          </p:cNvPr>
          <p:cNvPicPr>
            <a:picLocks noChangeAspect="1"/>
          </p:cNvPicPr>
          <p:nvPr/>
        </p:nvPicPr>
        <p:blipFill>
          <a:blip r:embed="rId3"/>
          <a:stretch>
            <a:fillRect/>
          </a:stretch>
        </p:blipFill>
        <p:spPr>
          <a:xfrm>
            <a:off x="3215680" y="4864954"/>
            <a:ext cx="5496120" cy="1184349"/>
          </a:xfrm>
          <a:prstGeom prst="rect">
            <a:avLst/>
          </a:prstGeom>
        </p:spPr>
      </p:pic>
    </p:spTree>
    <p:extLst>
      <p:ext uri="{BB962C8B-B14F-4D97-AF65-F5344CB8AC3E}">
        <p14:creationId xmlns:p14="http://schemas.microsoft.com/office/powerpoint/2010/main" val="4149917342"/>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0-#ppt_w/2"/>
                                          </p:val>
                                        </p:tav>
                                        <p:tav tm="100000">
                                          <p:val>
                                            <p:strVal val="#ppt_x"/>
                                          </p:val>
                                        </p:tav>
                                      </p:tavLst>
                                    </p:anim>
                                    <p:anim calcmode="lin" valueType="num">
                                      <p:cBhvr additive="base">
                                        <p:cTn id="13" dur="500" fill="hold"/>
                                        <p:tgtEl>
                                          <p:spTgt spid="4"/>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2" presetClass="entr" presetSubtype="1" fill="hold" grpId="0" nodeType="afterEffect">
                                  <p:stCondLst>
                                    <p:cond delay="0"/>
                                  </p:stCondLst>
                                  <p:iterate type="lt">
                                    <p:tmPct val="10000"/>
                                  </p:iterate>
                                  <p:childTnLst>
                                    <p:set>
                                      <p:cBhvr>
                                        <p:cTn id="16" dur="1" fill="hold">
                                          <p:stCondLst>
                                            <p:cond delay="0"/>
                                          </p:stCondLst>
                                        </p:cTn>
                                        <p:tgtEl>
                                          <p:spTgt spid="9"/>
                                        </p:tgtEl>
                                        <p:attrNameLst>
                                          <p:attrName>style.visibility</p:attrName>
                                        </p:attrNameLst>
                                      </p:cBhvr>
                                      <p:to>
                                        <p:strVal val="visible"/>
                                      </p:to>
                                    </p:set>
                                    <p:anim calcmode="lin" valueType="num">
                                      <p:cBhvr additive="base">
                                        <p:cTn id="17" dur="250"/>
                                        <p:tgtEl>
                                          <p:spTgt spid="9"/>
                                        </p:tgtEl>
                                        <p:attrNameLst>
                                          <p:attrName>ppt_y</p:attrName>
                                        </p:attrNameLst>
                                      </p:cBhvr>
                                      <p:tavLst>
                                        <p:tav tm="0">
                                          <p:val>
                                            <p:strVal val="#ppt_y-#ppt_h*1.125000"/>
                                          </p:val>
                                        </p:tav>
                                        <p:tav tm="100000">
                                          <p:val>
                                            <p:strVal val="#ppt_y"/>
                                          </p:val>
                                        </p:tav>
                                      </p:tavLst>
                                    </p:anim>
                                    <p:animEffect transition="in" filter="wipe(down)">
                                      <p:cBhvr>
                                        <p:cTn id="18" dur="250"/>
                                        <p:tgtEl>
                                          <p:spTgt spid="9"/>
                                        </p:tgtEl>
                                      </p:cBhvr>
                                    </p:animEffect>
                                  </p:childTnLst>
                                </p:cTn>
                              </p:par>
                            </p:childTnLst>
                          </p:cTn>
                        </p:par>
                        <p:par>
                          <p:cTn id="19" fill="hold">
                            <p:stCondLst>
                              <p:cond delay="1325"/>
                            </p:stCondLst>
                            <p:childTnLst>
                              <p:par>
                                <p:cTn id="20" presetID="22" presetClass="entr" presetSubtype="1" fill="hold" grpId="0" nodeType="after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up)">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p:bldP spid="7"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科技线条商务PPT模板"/>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3728</TotalTime>
  <Words>1811</Words>
  <Application>Microsoft Office PowerPoint</Application>
  <PresentationFormat>宽屏</PresentationFormat>
  <Paragraphs>218</Paragraphs>
  <Slides>41</Slides>
  <Notes>41</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41</vt:i4>
      </vt:variant>
    </vt:vector>
  </HeadingPairs>
  <TitlesOfParts>
    <vt:vector size="49" baseType="lpstr">
      <vt:lpstr>Calibri</vt:lpstr>
      <vt:lpstr>Wingdings</vt:lpstr>
      <vt:lpstr>宋体</vt:lpstr>
      <vt:lpstr>迷你简幼线</vt:lpstr>
      <vt:lpstr>Agency FB</vt:lpstr>
      <vt:lpstr>Arial</vt:lpstr>
      <vt:lpstr>BankGothic Lt BT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熊猫办公</dc:title>
  <dc:subject>tukuppt</dc:subject>
  <dc:creator>www.tukuppt.com</dc:creator>
  <cp:lastModifiedBy>Administrator</cp:lastModifiedBy>
  <cp:revision>758</cp:revision>
  <dcterms:created xsi:type="dcterms:W3CDTF">2017-04-25T09:03:07Z</dcterms:created>
  <dcterms:modified xsi:type="dcterms:W3CDTF">2020-10-20T09:58:29Z</dcterms:modified>
</cp:coreProperties>
</file>